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customXml/itemProps1.xml" ContentType="application/vnd.openxmlformats-officedocument.customXmlProperti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customXml/itemProps2.xml" ContentType="application/vnd.openxmlformats-officedocument.customXmlProperties+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Default Extension="wdp" ContentType="image/vnd.ms-photo"/>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gif" ContentType="image/gif"/>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Default Extension="jpg" ContentType="image/jpeg"/>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36"/>
  </p:notesMasterIdLst>
  <p:handoutMasterIdLst>
    <p:handoutMasterId r:id="rId37"/>
  </p:handoutMasterIdLst>
  <p:sldIdLst>
    <p:sldId id="256" r:id="rId2"/>
    <p:sldId id="257" r:id="rId3"/>
    <p:sldId id="298" r:id="rId4"/>
    <p:sldId id="279" r:id="rId5"/>
    <p:sldId id="282" r:id="rId6"/>
    <p:sldId id="280" r:id="rId7"/>
    <p:sldId id="301" r:id="rId8"/>
    <p:sldId id="303" r:id="rId9"/>
    <p:sldId id="297" r:id="rId10"/>
    <p:sldId id="261" r:id="rId11"/>
    <p:sldId id="304" r:id="rId12"/>
    <p:sldId id="305" r:id="rId13"/>
    <p:sldId id="306" r:id="rId14"/>
    <p:sldId id="307" r:id="rId15"/>
    <p:sldId id="258" r:id="rId16"/>
    <p:sldId id="269" r:id="rId17"/>
    <p:sldId id="270" r:id="rId18"/>
    <p:sldId id="278" r:id="rId19"/>
    <p:sldId id="302" r:id="rId20"/>
    <p:sldId id="284" r:id="rId21"/>
    <p:sldId id="285" r:id="rId22"/>
    <p:sldId id="283" r:id="rId23"/>
    <p:sldId id="300" r:id="rId24"/>
    <p:sldId id="271" r:id="rId25"/>
    <p:sldId id="277" r:id="rId26"/>
    <p:sldId id="274" r:id="rId27"/>
    <p:sldId id="308" r:id="rId28"/>
    <p:sldId id="265" r:id="rId29"/>
    <p:sldId id="288" r:id="rId30"/>
    <p:sldId id="289" r:id="rId31"/>
    <p:sldId id="264" r:id="rId32"/>
    <p:sldId id="266" r:id="rId33"/>
    <p:sldId id="267" r:id="rId34"/>
    <p:sldId id="287" r:id="rId3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94639" autoAdjust="0"/>
  </p:normalViewPr>
  <p:slideViewPr>
    <p:cSldViewPr>
      <p:cViewPr varScale="1">
        <p:scale>
          <a:sx n="111" d="100"/>
          <a:sy n="111" d="100"/>
        </p:scale>
        <p:origin x="-166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382" tIns="46191" rIns="92382" bIns="46191" rtlCol="0"/>
          <a:lstStyle>
            <a:lvl1pPr algn="r">
              <a:defRPr sz="1200"/>
            </a:lvl1pPr>
          </a:lstStyle>
          <a:p>
            <a:r>
              <a:rPr lang="en-US" smtClean="0"/>
              <a:t>September 22, 2011</a:t>
            </a:r>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382" tIns="46191" rIns="92382" bIns="46191"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382" tIns="46191" rIns="92382" bIns="46191" rtlCol="0" anchor="b"/>
          <a:lstStyle>
            <a:lvl1pPr algn="r">
              <a:defRPr sz="1200"/>
            </a:lvl1pPr>
          </a:lstStyle>
          <a:p>
            <a:fld id="{6212F04D-F465-4332-AD78-92DD7B7574A1}" type="slidenum">
              <a:rPr lang="en-US" smtClean="0"/>
              <a:t>‹#›</a:t>
            </a:fld>
            <a:endParaRPr lang="en-US"/>
          </a:p>
        </p:txBody>
      </p:sp>
    </p:spTree>
    <p:extLst>
      <p:ext uri="{BB962C8B-B14F-4D97-AF65-F5344CB8AC3E}">
        <p14:creationId xmlns:p14="http://schemas.microsoft.com/office/powerpoint/2010/main" val="344374286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382" tIns="46191" rIns="92382" bIns="46191" rtlCol="0"/>
          <a:lstStyle>
            <a:lvl1pPr algn="r">
              <a:defRPr sz="1200"/>
            </a:lvl1pPr>
          </a:lstStyle>
          <a:p>
            <a:r>
              <a:rPr lang="en-US" smtClean="0"/>
              <a:t>September 22, 2011</a:t>
            </a:r>
            <a:endParaRPr lang="en-US"/>
          </a:p>
        </p:txBody>
      </p:sp>
      <p:sp>
        <p:nvSpPr>
          <p:cNvPr id="4" name="Slide Image Placeholder 3"/>
          <p:cNvSpPr>
            <a:spLocks noGrp="1" noRot="1" noChangeAspect="1"/>
          </p:cNvSpPr>
          <p:nvPr>
            <p:ph type="sldImg" idx="2"/>
          </p:nvPr>
        </p:nvSpPr>
        <p:spPr>
          <a:xfrm>
            <a:off x="1117600" y="698500"/>
            <a:ext cx="4646613" cy="3486150"/>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382" tIns="46191" rIns="92382" bIns="4619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382" tIns="46191" rIns="92382" bIns="46191" rtlCol="0" anchor="b"/>
          <a:lstStyle>
            <a:lvl1pPr algn="r">
              <a:defRPr sz="1200"/>
            </a:lvl1pPr>
          </a:lstStyle>
          <a:p>
            <a:fld id="{5BE59328-D115-4F23-99F1-4A17524A1F19}" type="slidenum">
              <a:rPr lang="en-US" smtClean="0"/>
              <a:t>‹#›</a:t>
            </a:fld>
            <a:endParaRPr lang="en-US"/>
          </a:p>
        </p:txBody>
      </p:sp>
    </p:spTree>
    <p:extLst>
      <p:ext uri="{BB962C8B-B14F-4D97-AF65-F5344CB8AC3E}">
        <p14:creationId xmlns:p14="http://schemas.microsoft.com/office/powerpoint/2010/main" val="140057857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5494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42534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91288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34389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46736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36082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47268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55608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78572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68664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36065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27715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7939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26496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50704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917218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58951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32251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Behavioral – a human action is anticipated “50 of the 70 children participating will learn to swim”</a:t>
            </a:r>
          </a:p>
          <a:p>
            <a:r>
              <a:rPr lang="en-US" dirty="0" smtClean="0"/>
              <a:t>Performance</a:t>
            </a:r>
            <a:r>
              <a:rPr lang="en-US" baseline="0" dirty="0" smtClean="0"/>
              <a:t> – a specific time frame within which a behavior will occur, at an expected proficiency level, is expected “50 or the 70 children will learn to swim within 6 months and will pass a basic swimming proficiency test administered by a red cross-certified lifeguard”</a:t>
            </a:r>
          </a:p>
          <a:p>
            <a:r>
              <a:rPr lang="en-US" baseline="0" dirty="0" smtClean="0"/>
              <a:t>*Behavioral an performance objectives look for something you are trying to increase or decrease as a result of your project*</a:t>
            </a:r>
          </a:p>
          <a:p>
            <a:r>
              <a:rPr lang="en-US" baseline="0" dirty="0" smtClean="0"/>
              <a:t>Process – the manner in which something occurs is an end in itself “we will document the teaching methods utilized, identifying those with the greatest success”</a:t>
            </a:r>
          </a:p>
          <a:p>
            <a:r>
              <a:rPr lang="en-US" baseline="0" dirty="0" smtClean="0"/>
              <a:t>Product – a tangible item results “a manual will be created to be used in teaching swimming to this age and proficiency group in the future”</a:t>
            </a:r>
          </a:p>
          <a:p>
            <a:endParaRPr lang="en-US" dirty="0"/>
          </a:p>
        </p:txBody>
      </p:sp>
    </p:spTree>
    <p:extLst>
      <p:ext uri="{BB962C8B-B14F-4D97-AF65-F5344CB8AC3E}">
        <p14:creationId xmlns:p14="http://schemas.microsoft.com/office/powerpoint/2010/main" val="78494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846675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953217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25923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850304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651169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09609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707015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292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32539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72185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46355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90898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6397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75849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87802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r>
              <a:rPr lang="en-US" smtClean="0"/>
              <a:t>September 22, 2011</a:t>
            </a:r>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193C62B5-3A25-4EE3-BAB0-210F3907EAAA}"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September 22, 2011</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C62B5-3A25-4EE3-BAB0-210F3907EAA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r>
              <a:rPr lang="en-US" smtClean="0"/>
              <a:t>September 22, 2011</a:t>
            </a:r>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193C62B5-3A25-4EE3-BAB0-210F3907EAA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r>
              <a:rPr lang="en-US" smtClean="0"/>
              <a:t>September 22, 2011</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93C62B5-3A25-4EE3-BAB0-210F3907EAAA}"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r>
              <a:rPr lang="en-US" smtClean="0"/>
              <a:t>September 22, 2011</a:t>
            </a:r>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93C62B5-3A25-4EE3-BAB0-210F3907EAAA}"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r>
              <a:rPr lang="en-US" smtClean="0"/>
              <a:t>September 22, 2011</a:t>
            </a:r>
            <a:endParaRPr lang="en-US"/>
          </a:p>
        </p:txBody>
      </p:sp>
      <p:sp>
        <p:nvSpPr>
          <p:cNvPr id="10" name="Slide Number Placeholder 9"/>
          <p:cNvSpPr>
            <a:spLocks noGrp="1"/>
          </p:cNvSpPr>
          <p:nvPr>
            <p:ph type="sldNum" sz="quarter" idx="16"/>
          </p:nvPr>
        </p:nvSpPr>
        <p:spPr/>
        <p:txBody>
          <a:bodyPr rtlCol="0"/>
          <a:lstStyle/>
          <a:p>
            <a:fld id="{193C62B5-3A25-4EE3-BAB0-210F3907EAAA}"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r>
              <a:rPr lang="en-US" smtClean="0"/>
              <a:t>September 22, 2011</a:t>
            </a:r>
            <a:endParaRPr lang="en-US"/>
          </a:p>
        </p:txBody>
      </p:sp>
      <p:sp>
        <p:nvSpPr>
          <p:cNvPr id="12" name="Slide Number Placeholder 11"/>
          <p:cNvSpPr>
            <a:spLocks noGrp="1"/>
          </p:cNvSpPr>
          <p:nvPr>
            <p:ph type="sldNum" sz="quarter" idx="16"/>
          </p:nvPr>
        </p:nvSpPr>
        <p:spPr/>
        <p:txBody>
          <a:bodyPr rtlCol="0"/>
          <a:lstStyle/>
          <a:p>
            <a:fld id="{193C62B5-3A25-4EE3-BAB0-210F3907EAAA}"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r>
              <a:rPr lang="en-US" smtClean="0"/>
              <a:t>September 22, 2011</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93C62B5-3A25-4EE3-BAB0-210F3907EAA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September 22, 2011</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93C62B5-3A25-4EE3-BAB0-210F3907EAA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r>
              <a:rPr lang="en-US" smtClean="0"/>
              <a:t>September 22, 2011</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93C62B5-3A25-4EE3-BAB0-210F3907EAAA}"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r>
              <a:rPr lang="en-US" smtClean="0"/>
              <a:t>September 22, 2011</a:t>
            </a:r>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93C62B5-3A25-4EE3-BAB0-210F3907EAAA}"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r>
              <a:rPr lang="en-US" smtClean="0"/>
              <a:t>September 22, 2011</a:t>
            </a:r>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93C62B5-3A25-4EE3-BAB0-210F3907EAA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sldNum="0"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cod.edu/grants/Creating_Goals.pdf"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www.twitter.com/wvcjsac" TargetMode="External"/><Relationship Id="rId3" Type="http://schemas.openxmlformats.org/officeDocument/2006/relationships/hyperlink" Target="mailto:Jessica.S.Napier@wv.gov" TargetMode="External"/><Relationship Id="rId7" Type="http://schemas.openxmlformats.org/officeDocument/2006/relationships/hyperlink" Target="http://www.facebook.com/wvcjsac" TargetMode="External"/><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hyperlink" Target="https://djcs.wv.gov/" TargetMode="External"/><Relationship Id="rId5" Type="http://schemas.openxmlformats.org/officeDocument/2006/relationships/image" Target="../media/image3.gif"/><Relationship Id="rId4" Type="http://schemas.openxmlformats.org/officeDocument/2006/relationships/hyperlink" Target="mailto:Stephen.M.Haas@wv.gov"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62200" y="990600"/>
            <a:ext cx="6477000" cy="4572000"/>
          </a:xfrm>
        </p:spPr>
        <p:txBody>
          <a:bodyPr>
            <a:normAutofit/>
          </a:bodyPr>
          <a:lstStyle/>
          <a:p>
            <a:r>
              <a:rPr lang="en-US" dirty="0" smtClean="0">
                <a:solidFill>
                  <a:schemeClr val="bg1"/>
                </a:solidFill>
              </a:rPr>
              <a:t>Strategic Planning in an evidence based environment</a:t>
            </a:r>
            <a:br>
              <a:rPr lang="en-US" dirty="0" smtClean="0">
                <a:solidFill>
                  <a:schemeClr val="bg1"/>
                </a:solidFill>
              </a:rPr>
            </a:br>
            <a:r>
              <a:rPr lang="en-US" dirty="0">
                <a:solidFill>
                  <a:schemeClr val="bg1"/>
                </a:solidFill>
              </a:rPr>
              <a:t/>
            </a:r>
            <a:br>
              <a:rPr lang="en-US" dirty="0">
                <a:solidFill>
                  <a:schemeClr val="bg1"/>
                </a:solidFill>
              </a:rPr>
            </a:br>
            <a:r>
              <a:rPr lang="en-US" sz="3600" dirty="0" smtClean="0">
                <a:solidFill>
                  <a:schemeClr val="bg1"/>
                </a:solidFill>
              </a:rPr>
              <a:t>Jessica Napier</a:t>
            </a:r>
            <a:br>
              <a:rPr lang="en-US" sz="3600" dirty="0" smtClean="0">
                <a:solidFill>
                  <a:schemeClr val="bg1"/>
                </a:solidFill>
              </a:rPr>
            </a:br>
            <a:r>
              <a:rPr lang="en-US" sz="2700" dirty="0" smtClean="0">
                <a:solidFill>
                  <a:schemeClr val="bg1"/>
                </a:solidFill>
              </a:rPr>
              <a:t>Justice Center for Evidence Based Practice</a:t>
            </a:r>
            <a:endParaRPr lang="en-US" sz="3600" dirty="0">
              <a:solidFill>
                <a:schemeClr val="bg1"/>
              </a:solidFill>
            </a:endParaRPr>
          </a:p>
        </p:txBody>
      </p:sp>
      <p:sp>
        <p:nvSpPr>
          <p:cNvPr id="3" name="Subtitle 2"/>
          <p:cNvSpPr>
            <a:spLocks noGrp="1"/>
          </p:cNvSpPr>
          <p:nvPr>
            <p:ph type="subTitle" idx="1"/>
          </p:nvPr>
        </p:nvSpPr>
        <p:spPr/>
        <p:txBody>
          <a:bodyPr>
            <a:normAutofit/>
          </a:bodyPr>
          <a:lstStyle/>
          <a:p>
            <a:r>
              <a:rPr lang="en-US" sz="2000" dirty="0" smtClean="0"/>
              <a:t>Developed for WV SAG Committee Retreats</a:t>
            </a:r>
            <a:endParaRPr lang="en-US" sz="2000"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152400"/>
            <a:ext cx="2514600" cy="81393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7200" y="6248400"/>
            <a:ext cx="866633" cy="304800"/>
          </a:xfrm>
          <a:prstGeom prst="rect">
            <a:avLst/>
          </a:prstGeom>
        </p:spPr>
      </p:pic>
      <p:sp>
        <p:nvSpPr>
          <p:cNvPr id="8" name="TextBox 7"/>
          <p:cNvSpPr txBox="1"/>
          <p:nvPr/>
        </p:nvSpPr>
        <p:spPr>
          <a:xfrm>
            <a:off x="152400" y="6248400"/>
            <a:ext cx="1981200" cy="338554"/>
          </a:xfrm>
          <a:prstGeom prst="rect">
            <a:avLst/>
          </a:prstGeom>
          <a:noFill/>
        </p:spPr>
        <p:txBody>
          <a:bodyPr wrap="square" rtlCol="0">
            <a:spAutoFit/>
          </a:bodyPr>
          <a:lstStyle/>
          <a:p>
            <a:r>
              <a:rPr lang="en-US" sz="1600" dirty="0" smtClean="0"/>
              <a:t>September 22, 2011</a:t>
            </a:r>
            <a:endParaRPr lang="en-US" sz="1600" dirty="0"/>
          </a:p>
        </p:txBody>
      </p:sp>
    </p:spTree>
    <p:extLst>
      <p:ext uri="{BB962C8B-B14F-4D97-AF65-F5344CB8AC3E}">
        <p14:creationId xmlns:p14="http://schemas.microsoft.com/office/powerpoint/2010/main" val="2321934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rPr>
              <a:t>Grant Administration in an Evidence Based Environment</a:t>
            </a:r>
          </a:p>
        </p:txBody>
      </p:sp>
      <p:sp>
        <p:nvSpPr>
          <p:cNvPr id="3" name="Content Placeholder 2"/>
          <p:cNvSpPr>
            <a:spLocks noGrp="1"/>
          </p:cNvSpPr>
          <p:nvPr>
            <p:ph sz="quarter" idx="1"/>
          </p:nvPr>
        </p:nvSpPr>
        <p:spPr>
          <a:xfrm>
            <a:off x="612648" y="1600200"/>
            <a:ext cx="8378952" cy="5029200"/>
          </a:xfrm>
        </p:spPr>
        <p:txBody>
          <a:bodyPr>
            <a:normAutofit/>
          </a:bodyPr>
          <a:lstStyle/>
          <a:p>
            <a:r>
              <a:rPr lang="en-US" dirty="0" smtClean="0"/>
              <a:t>Starts at the beginning</a:t>
            </a:r>
            <a:r>
              <a:rPr lang="en-US" dirty="0" smtClean="0">
                <a:sym typeface="Wingdings" pitchFamily="2" charset="2"/>
              </a:rPr>
              <a:t></a:t>
            </a:r>
            <a:r>
              <a:rPr lang="en-US" dirty="0" smtClean="0"/>
              <a:t> thinking through to the end</a:t>
            </a:r>
          </a:p>
          <a:p>
            <a:pPr lvl="1"/>
            <a:r>
              <a:rPr lang="en-US" sz="2800" dirty="0" smtClean="0"/>
              <a:t>Educate grantees about what is to be expected in the application process</a:t>
            </a:r>
          </a:p>
          <a:p>
            <a:pPr lvl="2"/>
            <a:r>
              <a:rPr lang="en-US" sz="2400" dirty="0"/>
              <a:t>Make resources available to grantees prior to and during the Request for Proposal p</a:t>
            </a:r>
            <a:r>
              <a:rPr lang="en-US" sz="2400" dirty="0" smtClean="0"/>
              <a:t>rocess</a:t>
            </a:r>
            <a:endParaRPr lang="en-US" sz="2400" dirty="0"/>
          </a:p>
          <a:p>
            <a:pPr lvl="1"/>
            <a:r>
              <a:rPr lang="en-US" sz="2800" dirty="0" smtClean="0"/>
              <a:t>Make use of scientific research on priority areas, such as journals, government statistics, legitimate online resources</a:t>
            </a:r>
          </a:p>
          <a:p>
            <a:pPr lvl="2"/>
            <a:r>
              <a:rPr lang="en-US" sz="2400" dirty="0"/>
              <a:t>These could be summarized in literature </a:t>
            </a:r>
            <a:r>
              <a:rPr lang="en-US" sz="2400" dirty="0" smtClean="0"/>
              <a:t>reviews</a:t>
            </a:r>
            <a:endParaRPr lang="en-US" sz="2400" dirty="0"/>
          </a:p>
        </p:txBody>
      </p:sp>
    </p:spTree>
    <p:extLst>
      <p:ext uri="{BB962C8B-B14F-4D97-AF65-F5344CB8AC3E}">
        <p14:creationId xmlns:p14="http://schemas.microsoft.com/office/powerpoint/2010/main" val="1375101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378952" cy="5029200"/>
          </a:xfrm>
        </p:spPr>
        <p:txBody>
          <a:bodyPr>
            <a:normAutofit/>
          </a:bodyPr>
          <a:lstStyle/>
          <a:p>
            <a:pPr lvl="0">
              <a:buClr>
                <a:srgbClr val="235F2E"/>
              </a:buClr>
            </a:pPr>
            <a:r>
              <a:rPr lang="en-US" dirty="0">
                <a:solidFill>
                  <a:prstClr val="black"/>
                </a:solidFill>
              </a:rPr>
              <a:t>Starts at the beginning</a:t>
            </a:r>
            <a:r>
              <a:rPr lang="en-US" dirty="0">
                <a:solidFill>
                  <a:prstClr val="black"/>
                </a:solidFill>
                <a:sym typeface="Wingdings" pitchFamily="2" charset="2"/>
              </a:rPr>
              <a:t></a:t>
            </a:r>
            <a:r>
              <a:rPr lang="en-US" dirty="0">
                <a:solidFill>
                  <a:prstClr val="black"/>
                </a:solidFill>
              </a:rPr>
              <a:t> thinking through to the </a:t>
            </a:r>
            <a:r>
              <a:rPr lang="en-US" dirty="0" smtClean="0">
                <a:solidFill>
                  <a:prstClr val="black"/>
                </a:solidFill>
              </a:rPr>
              <a:t>end (continued)</a:t>
            </a:r>
            <a:endParaRPr lang="en-US" dirty="0">
              <a:solidFill>
                <a:prstClr val="black"/>
              </a:solidFill>
            </a:endParaRPr>
          </a:p>
          <a:p>
            <a:pPr lvl="1"/>
            <a:r>
              <a:rPr lang="en-US" dirty="0" smtClean="0"/>
              <a:t>Review the federal required mandates for a grant, and get to know the priority areas.</a:t>
            </a:r>
          </a:p>
          <a:p>
            <a:pPr lvl="2"/>
            <a:r>
              <a:rPr lang="en-US" dirty="0" smtClean="0"/>
              <a:t>Look </a:t>
            </a:r>
            <a:r>
              <a:rPr lang="en-US" dirty="0"/>
              <a:t>at what is historically funded and why it is funded</a:t>
            </a:r>
          </a:p>
          <a:p>
            <a:pPr lvl="1"/>
            <a:r>
              <a:rPr lang="en-US" dirty="0" smtClean="0"/>
              <a:t>Look </a:t>
            </a:r>
            <a:r>
              <a:rPr lang="en-US" dirty="0"/>
              <a:t>at programs that receive the most funding, do those programs need to be evaluated to determine if they are being effective</a:t>
            </a:r>
            <a:r>
              <a:rPr lang="en-US" dirty="0" smtClean="0"/>
              <a:t>?</a:t>
            </a:r>
          </a:p>
          <a:p>
            <a:pPr lvl="1"/>
            <a:r>
              <a:rPr lang="en-US" dirty="0" smtClean="0"/>
              <a:t>Market the grants to a broader population</a:t>
            </a:r>
            <a:endParaRPr lang="en-US" dirty="0"/>
          </a:p>
          <a:p>
            <a:pPr lvl="1"/>
            <a:r>
              <a:rPr lang="en-US" dirty="0"/>
              <a:t>Include a researcher in the development of the application and/or RFP</a:t>
            </a:r>
          </a:p>
          <a:p>
            <a:endParaRPr lang="en-US" dirty="0"/>
          </a:p>
        </p:txBody>
      </p:sp>
      <p:sp>
        <p:nvSpPr>
          <p:cNvPr id="4" name="Title 1"/>
          <p:cNvSpPr>
            <a:spLocks noGrp="1"/>
          </p:cNvSpPr>
          <p:nvPr>
            <p:ph type="title"/>
          </p:nvPr>
        </p:nvSpPr>
        <p:spPr/>
        <p:txBody>
          <a:bodyPr>
            <a:normAutofit fontScale="90000"/>
          </a:bodyPr>
          <a:lstStyle/>
          <a:p>
            <a:r>
              <a:rPr lang="en-US" dirty="0">
                <a:solidFill>
                  <a:schemeClr val="tx1"/>
                </a:solidFill>
              </a:rPr>
              <a:t>Grant Administration in an Evidence Based Environment</a:t>
            </a:r>
          </a:p>
        </p:txBody>
      </p:sp>
    </p:spTree>
    <p:extLst>
      <p:ext uri="{BB962C8B-B14F-4D97-AF65-F5344CB8AC3E}">
        <p14:creationId xmlns:p14="http://schemas.microsoft.com/office/powerpoint/2010/main" val="21027618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378952" cy="5105400"/>
          </a:xfrm>
        </p:spPr>
        <p:txBody>
          <a:bodyPr>
            <a:normAutofit fontScale="92500" lnSpcReduction="20000"/>
          </a:bodyPr>
          <a:lstStyle/>
          <a:p>
            <a:pPr lvl="0">
              <a:buClr>
                <a:srgbClr val="235F2E"/>
              </a:buClr>
            </a:pPr>
            <a:r>
              <a:rPr lang="en-US" sz="3400" dirty="0">
                <a:solidFill>
                  <a:prstClr val="black"/>
                </a:solidFill>
              </a:rPr>
              <a:t>Starts at the beginning</a:t>
            </a:r>
            <a:r>
              <a:rPr lang="en-US" sz="3400" dirty="0">
                <a:solidFill>
                  <a:prstClr val="black"/>
                </a:solidFill>
                <a:sym typeface="Wingdings" pitchFamily="2" charset="2"/>
              </a:rPr>
              <a:t></a:t>
            </a:r>
            <a:r>
              <a:rPr lang="en-US" sz="3400" dirty="0">
                <a:solidFill>
                  <a:prstClr val="black"/>
                </a:solidFill>
              </a:rPr>
              <a:t> thinking through to the </a:t>
            </a:r>
            <a:r>
              <a:rPr lang="en-US" sz="3400" dirty="0" smtClean="0">
                <a:solidFill>
                  <a:prstClr val="black"/>
                </a:solidFill>
              </a:rPr>
              <a:t>end (continued)</a:t>
            </a:r>
            <a:endParaRPr lang="en-US" sz="3400" dirty="0">
              <a:solidFill>
                <a:prstClr val="black"/>
              </a:solidFill>
            </a:endParaRPr>
          </a:p>
          <a:p>
            <a:pPr lvl="1"/>
            <a:r>
              <a:rPr lang="en-US" sz="3000" dirty="0" smtClean="0"/>
              <a:t>What </a:t>
            </a:r>
            <a:r>
              <a:rPr lang="en-US" sz="3000" dirty="0"/>
              <a:t>goes in the Application/RFP: What are the components?</a:t>
            </a:r>
          </a:p>
          <a:p>
            <a:pPr lvl="2"/>
            <a:r>
              <a:rPr lang="en-US" sz="2600" dirty="0"/>
              <a:t>Lay out exactly what is expected and under what terms</a:t>
            </a:r>
          </a:p>
          <a:p>
            <a:pPr marL="1097280" lvl="3"/>
            <a:r>
              <a:rPr lang="en-US" sz="2400" dirty="0"/>
              <a:t>Purpose of RFP – What is the problem?</a:t>
            </a:r>
          </a:p>
          <a:p>
            <a:pPr marL="1097280" lvl="3"/>
            <a:r>
              <a:rPr lang="en-US" sz="2400" dirty="0"/>
              <a:t>Miniature summary of literature – Statement of the problem</a:t>
            </a:r>
          </a:p>
          <a:p>
            <a:pPr marL="1097280" lvl="3"/>
            <a:r>
              <a:rPr lang="en-US" sz="2400" dirty="0"/>
              <a:t>Budget guidelines</a:t>
            </a:r>
          </a:p>
          <a:p>
            <a:pPr marL="1097280" lvl="3"/>
            <a:r>
              <a:rPr lang="en-US" sz="2400" dirty="0"/>
              <a:t>Specific data collection guidelines (uniform instruments will allow for comparisons across programs</a:t>
            </a:r>
            <a:r>
              <a:rPr lang="en-US" sz="2400" dirty="0" smtClean="0"/>
              <a:t>) </a:t>
            </a:r>
          </a:p>
          <a:p>
            <a:pPr marL="1554480" lvl="4"/>
            <a:r>
              <a:rPr lang="en-US" sz="2400" dirty="0" smtClean="0"/>
              <a:t>Better performance measures = better data analysis</a:t>
            </a:r>
            <a:endParaRPr lang="en-US" sz="2400" dirty="0"/>
          </a:p>
          <a:p>
            <a:pPr marL="1097280" lvl="3"/>
            <a:r>
              <a:rPr lang="en-US" sz="2400" dirty="0"/>
              <a:t>Monitoring requirements</a:t>
            </a:r>
          </a:p>
          <a:p>
            <a:pPr marL="1097280" lvl="3"/>
            <a:r>
              <a:rPr lang="en-US" sz="2400" dirty="0" smtClean="0"/>
              <a:t>Sustainability plans</a:t>
            </a:r>
          </a:p>
          <a:p>
            <a:pPr marL="1097280" lvl="3"/>
            <a:r>
              <a:rPr lang="en-US" sz="2400" dirty="0" smtClean="0"/>
              <a:t>Logic Model</a:t>
            </a:r>
            <a:endParaRPr lang="en-US" dirty="0"/>
          </a:p>
        </p:txBody>
      </p:sp>
      <p:sp>
        <p:nvSpPr>
          <p:cNvPr id="5" name="Title 1"/>
          <p:cNvSpPr>
            <a:spLocks noGrp="1"/>
          </p:cNvSpPr>
          <p:nvPr>
            <p:ph type="title"/>
          </p:nvPr>
        </p:nvSpPr>
        <p:spPr/>
        <p:txBody>
          <a:bodyPr>
            <a:normAutofit fontScale="90000"/>
          </a:bodyPr>
          <a:lstStyle/>
          <a:p>
            <a:r>
              <a:rPr lang="en-US" dirty="0">
                <a:solidFill>
                  <a:schemeClr val="tx1"/>
                </a:solidFill>
              </a:rPr>
              <a:t>Grant Administration in an Evidence Based Environment</a:t>
            </a:r>
          </a:p>
        </p:txBody>
      </p:sp>
    </p:spTree>
    <p:extLst>
      <p:ext uri="{BB962C8B-B14F-4D97-AF65-F5344CB8AC3E}">
        <p14:creationId xmlns:p14="http://schemas.microsoft.com/office/powerpoint/2010/main" val="27486913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5029200"/>
          </a:xfrm>
        </p:spPr>
        <p:txBody>
          <a:bodyPr>
            <a:normAutofit fontScale="92500" lnSpcReduction="10000"/>
          </a:bodyPr>
          <a:lstStyle/>
          <a:p>
            <a:pPr lvl="0">
              <a:buClr>
                <a:srgbClr val="235F2E"/>
              </a:buClr>
            </a:pPr>
            <a:r>
              <a:rPr lang="en-US" sz="3100" dirty="0">
                <a:solidFill>
                  <a:prstClr val="black"/>
                </a:solidFill>
              </a:rPr>
              <a:t>Starts at the beginning</a:t>
            </a:r>
            <a:r>
              <a:rPr lang="en-US" sz="3100" dirty="0">
                <a:solidFill>
                  <a:prstClr val="black"/>
                </a:solidFill>
                <a:sym typeface="Wingdings" pitchFamily="2" charset="2"/>
              </a:rPr>
              <a:t></a:t>
            </a:r>
            <a:r>
              <a:rPr lang="en-US" sz="3100" dirty="0">
                <a:solidFill>
                  <a:prstClr val="black"/>
                </a:solidFill>
              </a:rPr>
              <a:t> thinking through to the end (continued</a:t>
            </a:r>
            <a:r>
              <a:rPr lang="en-US" sz="3100" dirty="0" smtClean="0">
                <a:solidFill>
                  <a:prstClr val="black"/>
                </a:solidFill>
              </a:rPr>
              <a:t>)</a:t>
            </a:r>
            <a:endParaRPr lang="en-US" dirty="0" smtClean="0"/>
          </a:p>
          <a:p>
            <a:pPr lvl="1"/>
            <a:r>
              <a:rPr lang="en-US" dirty="0" smtClean="0"/>
              <a:t>Scoring </a:t>
            </a:r>
            <a:r>
              <a:rPr lang="en-US" dirty="0"/>
              <a:t>system for Applications/RFP</a:t>
            </a:r>
          </a:p>
          <a:p>
            <a:pPr lvl="1"/>
            <a:r>
              <a:rPr lang="en-US" dirty="0"/>
              <a:t>Provide feedback to applicants so they know how to improve their application in future</a:t>
            </a:r>
          </a:p>
          <a:p>
            <a:pPr lvl="0">
              <a:buClr>
                <a:srgbClr val="235F2E"/>
              </a:buClr>
            </a:pPr>
            <a:r>
              <a:rPr lang="en-US" dirty="0" smtClean="0">
                <a:solidFill>
                  <a:prstClr val="black"/>
                </a:solidFill>
              </a:rPr>
              <a:t>Overall items to think about</a:t>
            </a:r>
          </a:p>
          <a:p>
            <a:pPr lvl="1"/>
            <a:r>
              <a:rPr lang="en-US" dirty="0"/>
              <a:t>Infusion of expertise</a:t>
            </a:r>
          </a:p>
          <a:p>
            <a:pPr lvl="2"/>
            <a:r>
              <a:rPr lang="en-US" dirty="0" smtClean="0"/>
              <a:t>Program </a:t>
            </a:r>
            <a:r>
              <a:rPr lang="en-US" dirty="0"/>
              <a:t>staff </a:t>
            </a:r>
            <a:r>
              <a:rPr lang="en-US" dirty="0" smtClean="0"/>
              <a:t>could provide </a:t>
            </a:r>
            <a:r>
              <a:rPr lang="en-US" dirty="0"/>
              <a:t>committee with resources/literature reviews</a:t>
            </a:r>
          </a:p>
          <a:p>
            <a:pPr lvl="2"/>
            <a:r>
              <a:rPr lang="en-US" dirty="0"/>
              <a:t>Involve researchers in the committee(s</a:t>
            </a:r>
            <a:r>
              <a:rPr lang="en-US" dirty="0" smtClean="0"/>
              <a:t>) and throughout the </a:t>
            </a:r>
            <a:r>
              <a:rPr lang="en-US" dirty="0"/>
              <a:t>g</a:t>
            </a:r>
            <a:r>
              <a:rPr lang="en-US" dirty="0" smtClean="0"/>
              <a:t>rant process</a:t>
            </a:r>
            <a:endParaRPr lang="en-US" dirty="0"/>
          </a:p>
          <a:p>
            <a:pPr lvl="1"/>
            <a:r>
              <a:rPr lang="en-US" dirty="0"/>
              <a:t>What if there is no research available on subject</a:t>
            </a:r>
          </a:p>
          <a:p>
            <a:pPr lvl="1"/>
            <a:r>
              <a:rPr lang="en-US" dirty="0"/>
              <a:t>How do you find literature on a subject?</a:t>
            </a:r>
          </a:p>
          <a:p>
            <a:pPr lvl="0">
              <a:buClr>
                <a:srgbClr val="235F2E"/>
              </a:buClr>
            </a:pPr>
            <a:endParaRPr lang="en-US" dirty="0">
              <a:solidFill>
                <a:prstClr val="black"/>
              </a:solidFill>
            </a:endParaRPr>
          </a:p>
          <a:p>
            <a:pPr lvl="1"/>
            <a:endParaRPr lang="en-US" dirty="0"/>
          </a:p>
          <a:p>
            <a:endParaRPr lang="en-US" dirty="0"/>
          </a:p>
        </p:txBody>
      </p:sp>
      <p:sp>
        <p:nvSpPr>
          <p:cNvPr id="4" name="Title 1"/>
          <p:cNvSpPr>
            <a:spLocks noGrp="1"/>
          </p:cNvSpPr>
          <p:nvPr>
            <p:ph type="title"/>
          </p:nvPr>
        </p:nvSpPr>
        <p:spPr/>
        <p:txBody>
          <a:bodyPr>
            <a:normAutofit fontScale="90000"/>
          </a:bodyPr>
          <a:lstStyle/>
          <a:p>
            <a:r>
              <a:rPr lang="en-US" dirty="0">
                <a:solidFill>
                  <a:schemeClr val="tx1"/>
                </a:solidFill>
              </a:rPr>
              <a:t>Grant Administration in an Evidence Based Environment</a:t>
            </a:r>
          </a:p>
        </p:txBody>
      </p:sp>
    </p:spTree>
    <p:extLst>
      <p:ext uri="{BB962C8B-B14F-4D97-AF65-F5344CB8AC3E}">
        <p14:creationId xmlns:p14="http://schemas.microsoft.com/office/powerpoint/2010/main" val="41133076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normAutofit fontScale="90000"/>
          </a:bodyPr>
          <a:lstStyle/>
          <a:p>
            <a:r>
              <a:rPr lang="en-US" dirty="0" smtClean="0"/>
              <a:t>Performance Measurements vs. Evaluation</a:t>
            </a:r>
            <a:endParaRPr lang="en-US" dirty="0"/>
          </a:p>
        </p:txBody>
      </p:sp>
    </p:spTree>
    <p:extLst>
      <p:ext uri="{BB962C8B-B14F-4D97-AF65-F5344CB8AC3E}">
        <p14:creationId xmlns:p14="http://schemas.microsoft.com/office/powerpoint/2010/main" val="2058171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09600" y="1600200"/>
            <a:ext cx="8153400" cy="4495800"/>
          </a:xfrm>
        </p:spPr>
        <p:txBody>
          <a:bodyPr>
            <a:normAutofit fontScale="92500" lnSpcReduction="20000"/>
          </a:bodyPr>
          <a:lstStyle/>
          <a:p>
            <a:r>
              <a:rPr lang="en-US" dirty="0" smtClean="0"/>
              <a:t>What are performance measurements?</a:t>
            </a:r>
            <a:r>
              <a:rPr lang="en-US" baseline="30000" dirty="0"/>
              <a:t>*</a:t>
            </a:r>
            <a:endParaRPr lang="en-US" baseline="30000" dirty="0" smtClean="0"/>
          </a:p>
          <a:p>
            <a:pPr lvl="1"/>
            <a:r>
              <a:rPr lang="en-US" dirty="0" smtClean="0"/>
              <a:t>Concerned with gathering information to determine if a program is meeting its objectives</a:t>
            </a:r>
            <a:endParaRPr lang="en-US" sz="1300" baseline="20000" dirty="0" smtClean="0"/>
          </a:p>
          <a:p>
            <a:pPr lvl="1">
              <a:buClr>
                <a:srgbClr val="000000"/>
              </a:buClr>
            </a:pPr>
            <a:r>
              <a:rPr lang="en-US" dirty="0" smtClean="0"/>
              <a:t>Focus on reporting program outcomes</a:t>
            </a:r>
          </a:p>
          <a:p>
            <a:pPr lvl="1">
              <a:buClr>
                <a:srgbClr val="000000"/>
              </a:buClr>
            </a:pPr>
            <a:r>
              <a:rPr lang="en-US" dirty="0" smtClean="0"/>
              <a:t>Information gathered can be used to improve program</a:t>
            </a:r>
          </a:p>
          <a:p>
            <a:r>
              <a:rPr lang="en-US" dirty="0" smtClean="0"/>
              <a:t>What are evaluations?</a:t>
            </a:r>
            <a:r>
              <a:rPr lang="en-US" baseline="30000" dirty="0" smtClean="0"/>
              <a:t>*</a:t>
            </a:r>
          </a:p>
          <a:p>
            <a:pPr lvl="1">
              <a:buClr>
                <a:srgbClr val="000000"/>
              </a:buClr>
            </a:pPr>
            <a:r>
              <a:rPr lang="en-US" dirty="0" smtClean="0"/>
              <a:t>Assesses the effectiveness of a program in achieving its objectives</a:t>
            </a:r>
          </a:p>
          <a:p>
            <a:pPr lvl="1">
              <a:buClr>
                <a:srgbClr val="000000"/>
              </a:buClr>
            </a:pPr>
            <a:r>
              <a:rPr lang="en-US" dirty="0" smtClean="0"/>
              <a:t>“Determines whether program outcomes(s) can be attributed to the program or other factors”</a:t>
            </a:r>
          </a:p>
          <a:p>
            <a:pPr lvl="1">
              <a:buClr>
                <a:srgbClr val="000000"/>
              </a:buClr>
            </a:pPr>
            <a:r>
              <a:rPr lang="en-US" dirty="0" smtClean="0"/>
              <a:t>“Aims at program improvement through modification of program operation and/or design”</a:t>
            </a:r>
            <a:endParaRPr lang="en-US" sz="1300" baseline="20000" dirty="0">
              <a:solidFill>
                <a:prstClr val="black"/>
              </a:solidFill>
            </a:endParaRPr>
          </a:p>
        </p:txBody>
      </p:sp>
      <p:sp>
        <p:nvSpPr>
          <p:cNvPr id="5" name="TextBox 4"/>
          <p:cNvSpPr txBox="1"/>
          <p:nvPr/>
        </p:nvSpPr>
        <p:spPr>
          <a:xfrm>
            <a:off x="457200" y="6459379"/>
            <a:ext cx="8382000" cy="246221"/>
          </a:xfrm>
          <a:prstGeom prst="rect">
            <a:avLst/>
          </a:prstGeom>
          <a:noFill/>
        </p:spPr>
        <p:txBody>
          <a:bodyPr wrap="square" rtlCol="0">
            <a:spAutoFit/>
          </a:bodyPr>
          <a:lstStyle/>
          <a:p>
            <a:r>
              <a:rPr lang="en-US" sz="1000" dirty="0"/>
              <a:t>*</a:t>
            </a:r>
            <a:r>
              <a:rPr lang="en-US" sz="1000" dirty="0" smtClean="0"/>
              <a:t> </a:t>
            </a:r>
            <a:r>
              <a:rPr lang="en-US" sz="1000" dirty="0" err="1" smtClean="0"/>
              <a:t>Poulin</a:t>
            </a:r>
            <a:r>
              <a:rPr lang="en-US" sz="1000" dirty="0"/>
              <a:t>, M. E., &amp; Williamson. (2011). Evaluation and performance measurement 101: An introduction to key concepts. Justice Research and Statistics Association.</a:t>
            </a:r>
          </a:p>
        </p:txBody>
      </p:sp>
      <p:sp>
        <p:nvSpPr>
          <p:cNvPr id="6" name="Title 1"/>
          <p:cNvSpPr>
            <a:spLocks noGrp="1"/>
          </p:cNvSpPr>
          <p:nvPr>
            <p:ph type="title"/>
          </p:nvPr>
        </p:nvSpPr>
        <p:spPr/>
        <p:txBody>
          <a:bodyPr>
            <a:normAutofit fontScale="90000"/>
          </a:bodyPr>
          <a:lstStyle/>
          <a:p>
            <a:r>
              <a:rPr lang="en-US" dirty="0" smtClean="0">
                <a:solidFill>
                  <a:schemeClr val="tx1"/>
                </a:solidFill>
              </a:rPr>
              <a:t>Performance Measurement vs. Evaluation</a:t>
            </a:r>
            <a:endParaRPr lang="en-US" dirty="0">
              <a:solidFill>
                <a:schemeClr val="tx1"/>
              </a:solidFill>
            </a:endParaRPr>
          </a:p>
        </p:txBody>
      </p:sp>
    </p:spTree>
    <p:extLst>
      <p:ext uri="{BB962C8B-B14F-4D97-AF65-F5344CB8AC3E}">
        <p14:creationId xmlns:p14="http://schemas.microsoft.com/office/powerpoint/2010/main" val="27077311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3600" dirty="0" smtClean="0">
                <a:solidFill>
                  <a:schemeClr val="tx1"/>
                </a:solidFill>
              </a:rPr>
              <a:t>Performance Measurement vs. Evaluation</a:t>
            </a:r>
            <a:br>
              <a:rPr lang="en-US" sz="3600" dirty="0" smtClean="0">
                <a:solidFill>
                  <a:schemeClr val="tx1"/>
                </a:solidFill>
              </a:rPr>
            </a:br>
            <a:r>
              <a:rPr lang="en-US" sz="3600" dirty="0" smtClean="0">
                <a:solidFill>
                  <a:schemeClr val="tx1"/>
                </a:solidFill>
              </a:rPr>
              <a:t>Answers the questions…</a:t>
            </a:r>
            <a:endParaRPr lang="en-US" sz="3600" dirty="0">
              <a:solidFill>
                <a:schemeClr val="tx1"/>
              </a:solidFill>
            </a:endParaRPr>
          </a:p>
        </p:txBody>
      </p:sp>
      <p:sp>
        <p:nvSpPr>
          <p:cNvPr id="6" name="Content Placeholder 5"/>
          <p:cNvSpPr>
            <a:spLocks noGrp="1"/>
          </p:cNvSpPr>
          <p:nvPr>
            <p:ph sz="quarter" idx="2"/>
          </p:nvPr>
        </p:nvSpPr>
        <p:spPr/>
        <p:txBody>
          <a:bodyPr>
            <a:normAutofit/>
          </a:bodyPr>
          <a:lstStyle/>
          <a:p>
            <a:r>
              <a:rPr lang="en-US" dirty="0" smtClean="0"/>
              <a:t>Looks to answer:</a:t>
            </a:r>
          </a:p>
          <a:p>
            <a:pPr lvl="1">
              <a:buClr>
                <a:srgbClr val="000000"/>
              </a:buClr>
            </a:pPr>
            <a:r>
              <a:rPr lang="en-US" dirty="0" smtClean="0"/>
              <a:t>Is the target population being served? </a:t>
            </a:r>
          </a:p>
          <a:p>
            <a:pPr lvl="1">
              <a:buClr>
                <a:srgbClr val="000000"/>
              </a:buClr>
            </a:pPr>
            <a:r>
              <a:rPr lang="en-US" dirty="0" smtClean="0"/>
              <a:t>Is implementation going as planned?</a:t>
            </a:r>
            <a:r>
              <a:rPr lang="en-US" sz="1100" baseline="20000" dirty="0">
                <a:solidFill>
                  <a:prstClr val="black"/>
                </a:solidFill>
              </a:rPr>
              <a:t> </a:t>
            </a:r>
            <a:endParaRPr lang="en-US" dirty="0" smtClean="0"/>
          </a:p>
          <a:p>
            <a:pPr lvl="1">
              <a:buClr>
                <a:srgbClr val="000000"/>
              </a:buClr>
            </a:pPr>
            <a:r>
              <a:rPr lang="en-US" dirty="0" smtClean="0"/>
              <a:t>Are stated objectives being accomplished?</a:t>
            </a:r>
            <a:r>
              <a:rPr lang="en-US" sz="1100" baseline="20000" dirty="0">
                <a:solidFill>
                  <a:prstClr val="black"/>
                </a:solidFill>
              </a:rPr>
              <a:t> </a:t>
            </a:r>
          </a:p>
        </p:txBody>
      </p:sp>
      <p:sp>
        <p:nvSpPr>
          <p:cNvPr id="8" name="Content Placeholder 7"/>
          <p:cNvSpPr>
            <a:spLocks noGrp="1"/>
          </p:cNvSpPr>
          <p:nvPr>
            <p:ph sz="quarter" idx="4"/>
          </p:nvPr>
        </p:nvSpPr>
        <p:spPr/>
        <p:txBody>
          <a:bodyPr>
            <a:normAutofit fontScale="85000" lnSpcReduction="20000"/>
          </a:bodyPr>
          <a:lstStyle/>
          <a:p>
            <a:r>
              <a:rPr lang="en-US" dirty="0" smtClean="0"/>
              <a:t>Looks at the same questions as performance measurement, plus…</a:t>
            </a:r>
          </a:p>
          <a:p>
            <a:pPr lvl="1">
              <a:buClr>
                <a:srgbClr val="000000"/>
              </a:buClr>
            </a:pPr>
            <a:r>
              <a:rPr lang="en-US" sz="2800" dirty="0" smtClean="0"/>
              <a:t>Can outcomes be attributed to the program?</a:t>
            </a:r>
            <a:r>
              <a:rPr lang="en-US" sz="2800" baseline="20000" dirty="0">
                <a:solidFill>
                  <a:prstClr val="black"/>
                </a:solidFill>
              </a:rPr>
              <a:t> </a:t>
            </a:r>
            <a:endParaRPr lang="en-US" sz="2800" dirty="0" smtClean="0"/>
          </a:p>
          <a:p>
            <a:pPr lvl="1">
              <a:buClr>
                <a:srgbClr val="000000"/>
              </a:buClr>
            </a:pPr>
            <a:r>
              <a:rPr lang="en-US" sz="2800" dirty="0" smtClean="0"/>
              <a:t>“Did one intervention have a greater impact on outcomes than another intervention?”</a:t>
            </a:r>
            <a:r>
              <a:rPr lang="en-US" sz="2800" baseline="20000" dirty="0">
                <a:solidFill>
                  <a:prstClr val="black"/>
                </a:solidFill>
              </a:rPr>
              <a:t> </a:t>
            </a:r>
            <a:endParaRPr lang="en-US" sz="2800" baseline="20000" dirty="0" smtClean="0">
              <a:solidFill>
                <a:prstClr val="black"/>
              </a:solidFill>
            </a:endParaRPr>
          </a:p>
          <a:p>
            <a:pPr lvl="1">
              <a:buClr>
                <a:srgbClr val="000000"/>
              </a:buClr>
            </a:pPr>
            <a:r>
              <a:rPr lang="en-US" sz="2800" dirty="0" smtClean="0">
                <a:solidFill>
                  <a:prstClr val="black"/>
                </a:solidFill>
              </a:rPr>
              <a:t>Is this program effective?</a:t>
            </a:r>
            <a:endParaRPr lang="en-US" sz="2800" baseline="20000" dirty="0">
              <a:solidFill>
                <a:prstClr val="black"/>
              </a:solidFill>
            </a:endParaRPr>
          </a:p>
        </p:txBody>
      </p:sp>
      <p:sp>
        <p:nvSpPr>
          <p:cNvPr id="5" name="Text Placeholder 4"/>
          <p:cNvSpPr>
            <a:spLocks noGrp="1"/>
          </p:cNvSpPr>
          <p:nvPr>
            <p:ph type="body" sz="quarter" idx="1"/>
          </p:nvPr>
        </p:nvSpPr>
        <p:spPr/>
        <p:txBody>
          <a:bodyPr/>
          <a:lstStyle/>
          <a:p>
            <a:r>
              <a:rPr lang="en-US" dirty="0" smtClean="0"/>
              <a:t>Performance Measurement </a:t>
            </a:r>
            <a:r>
              <a:rPr lang="en-US" baseline="30000" dirty="0" smtClean="0"/>
              <a:t>*</a:t>
            </a:r>
            <a:endParaRPr lang="en-US" baseline="30000" dirty="0"/>
          </a:p>
        </p:txBody>
      </p:sp>
      <p:sp>
        <p:nvSpPr>
          <p:cNvPr id="7" name="Text Placeholder 6"/>
          <p:cNvSpPr>
            <a:spLocks noGrp="1"/>
          </p:cNvSpPr>
          <p:nvPr>
            <p:ph type="body" sz="quarter" idx="3"/>
          </p:nvPr>
        </p:nvSpPr>
        <p:spPr>
          <a:solidFill>
            <a:schemeClr val="tx1"/>
          </a:solidFill>
        </p:spPr>
        <p:txBody>
          <a:bodyPr/>
          <a:lstStyle/>
          <a:p>
            <a:r>
              <a:rPr lang="en-US" dirty="0" smtClean="0"/>
              <a:t>Evaluation </a:t>
            </a:r>
            <a:r>
              <a:rPr lang="en-US" baseline="30000" dirty="0" smtClean="0"/>
              <a:t>*</a:t>
            </a:r>
            <a:endParaRPr lang="en-US" baseline="30000" dirty="0"/>
          </a:p>
        </p:txBody>
      </p:sp>
      <p:sp>
        <p:nvSpPr>
          <p:cNvPr id="9" name="TextBox 8"/>
          <p:cNvSpPr txBox="1"/>
          <p:nvPr/>
        </p:nvSpPr>
        <p:spPr>
          <a:xfrm>
            <a:off x="457200" y="6459379"/>
            <a:ext cx="8382000" cy="246221"/>
          </a:xfrm>
          <a:prstGeom prst="rect">
            <a:avLst/>
          </a:prstGeom>
          <a:noFill/>
        </p:spPr>
        <p:txBody>
          <a:bodyPr wrap="square" rtlCol="0">
            <a:spAutoFit/>
          </a:bodyPr>
          <a:lstStyle/>
          <a:p>
            <a:r>
              <a:rPr lang="en-US" sz="1000" dirty="0"/>
              <a:t>*</a:t>
            </a:r>
            <a:r>
              <a:rPr lang="en-US" sz="1000" dirty="0" smtClean="0"/>
              <a:t> </a:t>
            </a:r>
            <a:r>
              <a:rPr lang="en-US" sz="1000" dirty="0" err="1" smtClean="0"/>
              <a:t>Poulin</a:t>
            </a:r>
            <a:r>
              <a:rPr lang="en-US" sz="1000" dirty="0"/>
              <a:t>, M. E., &amp; Williamson. (2011). Evaluation and performance measurement 101: An introduction to key concepts. Justice Research and Statistics Association.</a:t>
            </a:r>
          </a:p>
        </p:txBody>
      </p:sp>
    </p:spTree>
    <p:extLst>
      <p:ext uri="{BB962C8B-B14F-4D97-AF65-F5344CB8AC3E}">
        <p14:creationId xmlns:p14="http://schemas.microsoft.com/office/powerpoint/2010/main" val="23334990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solidFill>
                  <a:prstClr val="black"/>
                </a:solidFill>
              </a:rPr>
              <a:t>Performance Measurement vs. Evaluation</a:t>
            </a:r>
            <a:br>
              <a:rPr lang="en-US" sz="3200" dirty="0">
                <a:solidFill>
                  <a:prstClr val="black"/>
                </a:solidFill>
              </a:rPr>
            </a:br>
            <a:r>
              <a:rPr lang="en-US" sz="3200" dirty="0" smtClean="0">
                <a:solidFill>
                  <a:prstClr val="black"/>
                </a:solidFill>
              </a:rPr>
              <a:t>Similarities and Differences</a:t>
            </a:r>
            <a:endParaRPr lang="en-US" dirty="0"/>
          </a:p>
        </p:txBody>
      </p:sp>
      <p:sp>
        <p:nvSpPr>
          <p:cNvPr id="3" name="Content Placeholder 2"/>
          <p:cNvSpPr>
            <a:spLocks noGrp="1"/>
          </p:cNvSpPr>
          <p:nvPr>
            <p:ph sz="quarter" idx="2"/>
          </p:nvPr>
        </p:nvSpPr>
        <p:spPr>
          <a:xfrm>
            <a:off x="609600" y="2438400"/>
            <a:ext cx="3886200" cy="4191000"/>
          </a:xfrm>
        </p:spPr>
        <p:txBody>
          <a:bodyPr>
            <a:noAutofit/>
          </a:bodyPr>
          <a:lstStyle/>
          <a:p>
            <a:pPr>
              <a:spcBef>
                <a:spcPts val="0"/>
              </a:spcBef>
            </a:pPr>
            <a:r>
              <a:rPr lang="en-US" sz="2400" dirty="0" smtClean="0"/>
              <a:t>Information can be used for monitoring &amp; improvement</a:t>
            </a:r>
          </a:p>
          <a:p>
            <a:pPr>
              <a:spcBef>
                <a:spcPts val="0"/>
              </a:spcBef>
            </a:pPr>
            <a:r>
              <a:rPr lang="en-US" sz="2400" dirty="0" smtClean="0"/>
              <a:t>There are a variety of ways and methods to design performance measurements &amp; evaluations</a:t>
            </a:r>
            <a:r>
              <a:rPr lang="en-US" sz="2400" baseline="20000" dirty="0">
                <a:solidFill>
                  <a:prstClr val="black"/>
                </a:solidFill>
              </a:rPr>
              <a:t> </a:t>
            </a:r>
            <a:endParaRPr lang="en-US" sz="2400" dirty="0" smtClean="0"/>
          </a:p>
          <a:p>
            <a:pPr>
              <a:spcBef>
                <a:spcPts val="0"/>
              </a:spcBef>
            </a:pPr>
            <a:r>
              <a:rPr lang="en-US" sz="2400" dirty="0" smtClean="0"/>
              <a:t>Performance measurement generates evaluative information, but typically quantitative.</a:t>
            </a:r>
            <a:endParaRPr lang="en-US" sz="2400" dirty="0"/>
          </a:p>
        </p:txBody>
      </p:sp>
      <p:sp>
        <p:nvSpPr>
          <p:cNvPr id="4" name="Content Placeholder 3"/>
          <p:cNvSpPr>
            <a:spLocks noGrp="1"/>
          </p:cNvSpPr>
          <p:nvPr>
            <p:ph sz="quarter" idx="4"/>
          </p:nvPr>
        </p:nvSpPr>
        <p:spPr>
          <a:xfrm>
            <a:off x="4800600" y="2438400"/>
            <a:ext cx="3886200" cy="4114800"/>
          </a:xfrm>
        </p:spPr>
        <p:txBody>
          <a:bodyPr>
            <a:normAutofit fontScale="92500" lnSpcReduction="20000"/>
          </a:bodyPr>
          <a:lstStyle/>
          <a:p>
            <a:r>
              <a:rPr lang="en-US" sz="2600" dirty="0" smtClean="0"/>
              <a:t>Evaluations use means to determine whether the outcomes of the program can be attributed to the program or other factors</a:t>
            </a:r>
            <a:r>
              <a:rPr lang="en-US" sz="1200" baseline="20000" dirty="0">
                <a:solidFill>
                  <a:prstClr val="black"/>
                </a:solidFill>
              </a:rPr>
              <a:t> </a:t>
            </a:r>
            <a:endParaRPr lang="en-US" sz="2600" dirty="0" smtClean="0"/>
          </a:p>
          <a:p>
            <a:pPr lvl="1"/>
            <a:r>
              <a:rPr lang="en-US" sz="2100" dirty="0" smtClean="0"/>
              <a:t>Comparison or control groups</a:t>
            </a:r>
          </a:p>
          <a:p>
            <a:pPr lvl="1"/>
            <a:r>
              <a:rPr lang="en-US" sz="2100" dirty="0" smtClean="0"/>
              <a:t>Random assignment or treatment</a:t>
            </a:r>
          </a:p>
          <a:p>
            <a:r>
              <a:rPr lang="en-US" sz="2600" dirty="0" smtClean="0"/>
              <a:t>Evaluation provides more information regarding the programs effectiveness</a:t>
            </a:r>
          </a:p>
          <a:p>
            <a:r>
              <a:rPr lang="en-US" sz="2600" dirty="0" smtClean="0"/>
              <a:t>Evaluations closely examine the quality of a program.</a:t>
            </a:r>
          </a:p>
        </p:txBody>
      </p:sp>
      <p:sp>
        <p:nvSpPr>
          <p:cNvPr id="5" name="Text Placeholder 4"/>
          <p:cNvSpPr>
            <a:spLocks noGrp="1"/>
          </p:cNvSpPr>
          <p:nvPr>
            <p:ph type="body" sz="quarter" idx="1"/>
          </p:nvPr>
        </p:nvSpPr>
        <p:spPr/>
        <p:txBody>
          <a:bodyPr/>
          <a:lstStyle/>
          <a:p>
            <a:r>
              <a:rPr lang="en-US" dirty="0" smtClean="0"/>
              <a:t>Similarities *</a:t>
            </a:r>
            <a:endParaRPr lang="en-US" dirty="0"/>
          </a:p>
        </p:txBody>
      </p:sp>
      <p:sp>
        <p:nvSpPr>
          <p:cNvPr id="6" name="Text Placeholder 5"/>
          <p:cNvSpPr>
            <a:spLocks noGrp="1"/>
          </p:cNvSpPr>
          <p:nvPr>
            <p:ph type="body" sz="quarter" idx="3"/>
          </p:nvPr>
        </p:nvSpPr>
        <p:spPr>
          <a:solidFill>
            <a:schemeClr val="tx1"/>
          </a:solidFill>
        </p:spPr>
        <p:txBody>
          <a:bodyPr/>
          <a:lstStyle/>
          <a:p>
            <a:r>
              <a:rPr lang="en-US" dirty="0" smtClean="0"/>
              <a:t>Differences *</a:t>
            </a:r>
            <a:endParaRPr lang="en-US" dirty="0"/>
          </a:p>
        </p:txBody>
      </p:sp>
      <p:sp>
        <p:nvSpPr>
          <p:cNvPr id="7" name="TextBox 6"/>
          <p:cNvSpPr txBox="1"/>
          <p:nvPr/>
        </p:nvSpPr>
        <p:spPr>
          <a:xfrm>
            <a:off x="457200" y="6611779"/>
            <a:ext cx="8382000" cy="246221"/>
          </a:xfrm>
          <a:prstGeom prst="rect">
            <a:avLst/>
          </a:prstGeom>
          <a:noFill/>
        </p:spPr>
        <p:txBody>
          <a:bodyPr wrap="square" rtlCol="0">
            <a:spAutoFit/>
          </a:bodyPr>
          <a:lstStyle/>
          <a:p>
            <a:r>
              <a:rPr lang="en-US" sz="1000" dirty="0" smtClean="0"/>
              <a:t>* </a:t>
            </a:r>
            <a:r>
              <a:rPr lang="en-US" sz="1000" dirty="0" err="1" smtClean="0"/>
              <a:t>Poulin</a:t>
            </a:r>
            <a:r>
              <a:rPr lang="en-US" sz="1000" dirty="0"/>
              <a:t>, M. E., &amp; Williamson. (2011). Evaluation and performance measurement 101: An introduction to key concepts. Justice Research and Statistics Association.</a:t>
            </a:r>
          </a:p>
        </p:txBody>
      </p:sp>
    </p:spTree>
    <p:extLst>
      <p:ext uri="{BB962C8B-B14F-4D97-AF65-F5344CB8AC3E}">
        <p14:creationId xmlns:p14="http://schemas.microsoft.com/office/powerpoint/2010/main" val="22515768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20040" lvl="0" indent="-320040">
              <a:spcBef>
                <a:spcPts val="700"/>
              </a:spcBef>
            </a:pPr>
            <a:r>
              <a:rPr lang="en-US" sz="3600" dirty="0" smtClean="0">
                <a:solidFill>
                  <a:schemeClr val="tx1"/>
                </a:solidFill>
              </a:rPr>
              <a:t>Performance Measurement vs. Evaluation</a:t>
            </a:r>
            <a:endParaRPr lang="en-US" sz="3600" dirty="0">
              <a:solidFill>
                <a:schemeClr val="tx1"/>
              </a:solidFill>
            </a:endParaRPr>
          </a:p>
        </p:txBody>
      </p:sp>
      <p:sp>
        <p:nvSpPr>
          <p:cNvPr id="7" name="Content Placeholder 6"/>
          <p:cNvSpPr>
            <a:spLocks noGrp="1"/>
          </p:cNvSpPr>
          <p:nvPr>
            <p:ph sz="quarter" idx="1"/>
          </p:nvPr>
        </p:nvSpPr>
        <p:spPr/>
        <p:txBody>
          <a:bodyPr/>
          <a:lstStyle/>
          <a:p>
            <a:pPr lvl="0"/>
            <a:r>
              <a:rPr lang="en-US" dirty="0"/>
              <a:t>Why do Performance Measurements? </a:t>
            </a:r>
            <a:r>
              <a:rPr lang="en-US" baseline="30000" dirty="0"/>
              <a:t>*</a:t>
            </a:r>
            <a:r>
              <a:rPr lang="en-US" sz="1000" baseline="20000" dirty="0">
                <a:solidFill>
                  <a:prstClr val="black"/>
                </a:solidFill>
              </a:rPr>
              <a:t> </a:t>
            </a:r>
            <a:endParaRPr lang="en-US" dirty="0"/>
          </a:p>
          <a:p>
            <a:pPr lvl="1"/>
            <a:r>
              <a:rPr lang="en-US" dirty="0" smtClean="0"/>
              <a:t>Identify which grantees are meeting objectives</a:t>
            </a:r>
          </a:p>
          <a:p>
            <a:pPr lvl="1"/>
            <a:r>
              <a:rPr lang="en-US" dirty="0" smtClean="0"/>
              <a:t>Facilitates agency planning and budgeting</a:t>
            </a:r>
          </a:p>
          <a:p>
            <a:pPr lvl="1"/>
            <a:r>
              <a:rPr lang="en-US" dirty="0" smtClean="0"/>
              <a:t>Helps to select the best grantee to meet a service need</a:t>
            </a:r>
          </a:p>
          <a:p>
            <a:pPr lvl="1"/>
            <a:r>
              <a:rPr lang="en-US" dirty="0" smtClean="0"/>
              <a:t>Keeps programs on track with their implementation</a:t>
            </a:r>
          </a:p>
          <a:p>
            <a:pPr lvl="1"/>
            <a:r>
              <a:rPr lang="en-US" dirty="0" smtClean="0"/>
              <a:t>Federal requirement</a:t>
            </a:r>
            <a:endParaRPr lang="en-US" dirty="0"/>
          </a:p>
        </p:txBody>
      </p:sp>
      <p:sp>
        <p:nvSpPr>
          <p:cNvPr id="5" name="TextBox 4"/>
          <p:cNvSpPr txBox="1"/>
          <p:nvPr/>
        </p:nvSpPr>
        <p:spPr>
          <a:xfrm>
            <a:off x="457200" y="6459379"/>
            <a:ext cx="8382000" cy="246221"/>
          </a:xfrm>
          <a:prstGeom prst="rect">
            <a:avLst/>
          </a:prstGeom>
          <a:noFill/>
        </p:spPr>
        <p:txBody>
          <a:bodyPr wrap="square" rtlCol="0">
            <a:spAutoFit/>
          </a:bodyPr>
          <a:lstStyle/>
          <a:p>
            <a:r>
              <a:rPr lang="en-US" sz="1000" dirty="0" smtClean="0"/>
              <a:t>* </a:t>
            </a:r>
            <a:r>
              <a:rPr lang="en-US" sz="1000" dirty="0" err="1" smtClean="0"/>
              <a:t>Poulin</a:t>
            </a:r>
            <a:r>
              <a:rPr lang="en-US" sz="1000" dirty="0"/>
              <a:t>, M. E., &amp; Williamson. (2011). Evaluation and performance measurement 101: An introduction to key concepts. Justice Research and Statistics Association.</a:t>
            </a:r>
          </a:p>
        </p:txBody>
      </p:sp>
    </p:spTree>
    <p:extLst>
      <p:ext uri="{BB962C8B-B14F-4D97-AF65-F5344CB8AC3E}">
        <p14:creationId xmlns:p14="http://schemas.microsoft.com/office/powerpoint/2010/main" val="506459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5105400"/>
          </a:xfrm>
        </p:spPr>
        <p:txBody>
          <a:bodyPr>
            <a:normAutofit lnSpcReduction="10000"/>
          </a:bodyPr>
          <a:lstStyle/>
          <a:p>
            <a:r>
              <a:rPr lang="en-US" dirty="0"/>
              <a:t>Evaluation time</a:t>
            </a:r>
          </a:p>
          <a:p>
            <a:pPr lvl="1"/>
            <a:r>
              <a:rPr lang="en-US" dirty="0" smtClean="0"/>
              <a:t>What </a:t>
            </a:r>
            <a:r>
              <a:rPr lang="en-US" dirty="0"/>
              <a:t>is the point</a:t>
            </a:r>
            <a:r>
              <a:rPr lang="en-US" dirty="0" smtClean="0"/>
              <a:t>?</a:t>
            </a:r>
          </a:p>
          <a:p>
            <a:pPr lvl="2"/>
            <a:r>
              <a:rPr lang="en-US" dirty="0" smtClean="0"/>
              <a:t>Uses performance measures to determine if goals &amp; objectives are being met</a:t>
            </a:r>
          </a:p>
          <a:p>
            <a:pPr lvl="2"/>
            <a:r>
              <a:rPr lang="en-US" dirty="0" smtClean="0"/>
              <a:t>Uses performance measures to provide information regarding program </a:t>
            </a:r>
            <a:r>
              <a:rPr lang="en-US" b="1" dirty="0" smtClean="0"/>
              <a:t>effectiveness or outcomes</a:t>
            </a:r>
            <a:endParaRPr lang="en-US" b="1" dirty="0"/>
          </a:p>
          <a:p>
            <a:pPr lvl="1"/>
            <a:r>
              <a:rPr lang="en-US" dirty="0" smtClean="0"/>
              <a:t>What to expect?</a:t>
            </a:r>
          </a:p>
          <a:p>
            <a:pPr lvl="2"/>
            <a:r>
              <a:rPr lang="en-US" dirty="0"/>
              <a:t>Evaluations use means to determine whether the outcomes of the program can be attributed to the program or other factors</a:t>
            </a:r>
            <a:r>
              <a:rPr lang="en-US" sz="600" baseline="20000" dirty="0">
                <a:solidFill>
                  <a:prstClr val="black"/>
                </a:solidFill>
              </a:rPr>
              <a:t> 1</a:t>
            </a:r>
            <a:endParaRPr lang="en-US" sz="2000" dirty="0"/>
          </a:p>
          <a:p>
            <a:pPr lvl="2"/>
            <a:r>
              <a:rPr lang="en-US" dirty="0" smtClean="0"/>
              <a:t>Unbiased evaluators; early in process</a:t>
            </a:r>
          </a:p>
          <a:p>
            <a:pPr lvl="2"/>
            <a:r>
              <a:rPr lang="en-US" dirty="0" smtClean="0"/>
              <a:t>Approximately 5% of Total Funding Stream</a:t>
            </a:r>
          </a:p>
          <a:p>
            <a:pPr lvl="2"/>
            <a:r>
              <a:rPr lang="en-US" dirty="0" smtClean="0"/>
              <a:t>Feedback/Data</a:t>
            </a:r>
          </a:p>
          <a:p>
            <a:pPr lvl="1"/>
            <a:endParaRPr lang="en-US" dirty="0" smtClean="0"/>
          </a:p>
          <a:p>
            <a:endParaRPr lang="en-US" dirty="0"/>
          </a:p>
        </p:txBody>
      </p:sp>
      <p:sp>
        <p:nvSpPr>
          <p:cNvPr id="4" name="Title 1"/>
          <p:cNvSpPr>
            <a:spLocks noGrp="1"/>
          </p:cNvSpPr>
          <p:nvPr>
            <p:ph type="title"/>
          </p:nvPr>
        </p:nvSpPr>
        <p:spPr/>
        <p:txBody>
          <a:bodyPr>
            <a:normAutofit/>
          </a:bodyPr>
          <a:lstStyle/>
          <a:p>
            <a:pPr marL="320040" lvl="0" indent="-320040">
              <a:spcBef>
                <a:spcPts val="700"/>
              </a:spcBef>
            </a:pPr>
            <a:r>
              <a:rPr lang="en-US" sz="3600" dirty="0" smtClean="0">
                <a:solidFill>
                  <a:schemeClr val="tx1"/>
                </a:solidFill>
              </a:rPr>
              <a:t>Performance Measurement vs. Evaluation</a:t>
            </a:r>
            <a:endParaRPr lang="en-US" sz="3600" dirty="0">
              <a:solidFill>
                <a:schemeClr val="tx1"/>
              </a:solidFill>
            </a:endParaRPr>
          </a:p>
        </p:txBody>
      </p:sp>
    </p:spTree>
    <p:extLst>
      <p:ext uri="{BB962C8B-B14F-4D97-AF65-F5344CB8AC3E}">
        <p14:creationId xmlns:p14="http://schemas.microsoft.com/office/powerpoint/2010/main" val="41045633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Discussion Points</a:t>
            </a:r>
            <a:endParaRPr lang="en-US" dirty="0">
              <a:solidFill>
                <a:schemeClr val="tx1"/>
              </a:solidFill>
            </a:endParaRPr>
          </a:p>
        </p:txBody>
      </p:sp>
      <p:sp>
        <p:nvSpPr>
          <p:cNvPr id="3" name="Content Placeholder 2"/>
          <p:cNvSpPr>
            <a:spLocks noGrp="1"/>
          </p:cNvSpPr>
          <p:nvPr>
            <p:ph sz="quarter" idx="1"/>
          </p:nvPr>
        </p:nvSpPr>
        <p:spPr>
          <a:xfrm>
            <a:off x="612648" y="1600200"/>
            <a:ext cx="8153400" cy="5105400"/>
          </a:xfrm>
        </p:spPr>
        <p:txBody>
          <a:bodyPr>
            <a:normAutofit lnSpcReduction="10000"/>
          </a:bodyPr>
          <a:lstStyle/>
          <a:p>
            <a:r>
              <a:rPr lang="en-US" dirty="0" smtClean="0"/>
              <a:t>Evidence Based Practice: the basics</a:t>
            </a:r>
          </a:p>
          <a:p>
            <a:pPr lvl="1"/>
            <a:r>
              <a:rPr lang="en-US" dirty="0" smtClean="0"/>
              <a:t>What is evidence based practice?</a:t>
            </a:r>
          </a:p>
          <a:p>
            <a:pPr lvl="1"/>
            <a:r>
              <a:rPr lang="en-US" dirty="0" smtClean="0"/>
              <a:t>What is fidelity?</a:t>
            </a:r>
          </a:p>
          <a:p>
            <a:pPr lvl="1"/>
            <a:r>
              <a:rPr lang="en-US" dirty="0" smtClean="0"/>
              <a:t>Benefits of EBP</a:t>
            </a:r>
          </a:p>
          <a:p>
            <a:r>
              <a:rPr lang="en-US" dirty="0" smtClean="0"/>
              <a:t>Grant Administration in an Evidence Based Environment</a:t>
            </a:r>
          </a:p>
          <a:p>
            <a:pPr lvl="1"/>
            <a:r>
              <a:rPr lang="en-US" dirty="0" smtClean="0"/>
              <a:t>The Grant Process</a:t>
            </a:r>
          </a:p>
          <a:p>
            <a:pPr lvl="1"/>
            <a:r>
              <a:rPr lang="en-US" dirty="0"/>
              <a:t>Performance Measurement vs. </a:t>
            </a:r>
            <a:r>
              <a:rPr lang="en-US" dirty="0" smtClean="0"/>
              <a:t>Evaluation</a:t>
            </a:r>
          </a:p>
          <a:p>
            <a:pPr lvl="1"/>
            <a:r>
              <a:rPr lang="en-US" dirty="0" smtClean="0"/>
              <a:t>Key Terms</a:t>
            </a:r>
            <a:endParaRPr lang="en-US" dirty="0"/>
          </a:p>
          <a:p>
            <a:r>
              <a:rPr lang="en-US" dirty="0"/>
              <a:t>Reflection</a:t>
            </a:r>
          </a:p>
          <a:p>
            <a:r>
              <a:rPr lang="en-US" dirty="0" smtClean="0"/>
              <a:t>Transitioning to EBP</a:t>
            </a:r>
          </a:p>
          <a:p>
            <a:endParaRPr lang="en-US" dirty="0"/>
          </a:p>
        </p:txBody>
      </p:sp>
    </p:spTree>
    <p:extLst>
      <p:ext uri="{BB962C8B-B14F-4D97-AF65-F5344CB8AC3E}">
        <p14:creationId xmlns:p14="http://schemas.microsoft.com/office/powerpoint/2010/main" val="1593636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prstClr val="black"/>
                </a:solidFill>
              </a:rPr>
              <a:t>Performance Measurement: </a:t>
            </a:r>
            <a:br>
              <a:rPr lang="en-US" dirty="0">
                <a:solidFill>
                  <a:prstClr val="black"/>
                </a:solidFill>
              </a:rPr>
            </a:br>
            <a:r>
              <a:rPr lang="en-US" dirty="0">
                <a:solidFill>
                  <a:prstClr val="black"/>
                </a:solidFill>
              </a:rPr>
              <a:t>A closer look</a:t>
            </a:r>
            <a:endParaRPr lang="en-US" dirty="0"/>
          </a:p>
        </p:txBody>
      </p:sp>
      <p:sp>
        <p:nvSpPr>
          <p:cNvPr id="3" name="Content Placeholder 2"/>
          <p:cNvSpPr>
            <a:spLocks noGrp="1"/>
          </p:cNvSpPr>
          <p:nvPr>
            <p:ph sz="quarter" idx="1"/>
          </p:nvPr>
        </p:nvSpPr>
        <p:spPr/>
        <p:txBody>
          <a:bodyPr>
            <a:normAutofit/>
          </a:bodyPr>
          <a:lstStyle/>
          <a:p>
            <a:r>
              <a:rPr lang="en-US" dirty="0" smtClean="0"/>
              <a:t>Elements of Well-Described Performance Measure </a:t>
            </a:r>
            <a:r>
              <a:rPr lang="en-US" baseline="30000" dirty="0" smtClean="0"/>
              <a:t>*</a:t>
            </a:r>
          </a:p>
          <a:p>
            <a:r>
              <a:rPr lang="en-US" dirty="0" smtClean="0"/>
              <a:t>Over the life of the grant, increase of 10% of participants that successfully completed program. Baseline will be the percent of program participants who successfully completed the preceding year. Successful program completion refers to individual who completes all the program requirements and pass the graduation exam.</a:t>
            </a:r>
          </a:p>
        </p:txBody>
      </p:sp>
      <p:pic>
        <p:nvPicPr>
          <p:cNvPr id="4" name="Picture 2" descr="C:\Users\E010846\AppData\Local\Microsoft\Windows\Temporary Internet Files\Content.IE5\02BJ56F7\MC900442167[1].png"/>
          <p:cNvPicPr>
            <a:picLocks noChangeAspect="1" noChangeArrowheads="1"/>
          </p:cNvPicPr>
          <p:nvPr/>
        </p:nvPicPr>
        <p:blipFill>
          <a:blip r:embed="rId3" cstate="print">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10375"/>
                    </a14:imgEffect>
                  </a14:imgLayer>
                </a14:imgProps>
              </a:ext>
              <a:ext uri="{28A0092B-C50C-407E-A947-70E740481C1C}">
                <a14:useLocalDpi xmlns:a14="http://schemas.microsoft.com/office/drawing/2010/main" val="0"/>
              </a:ext>
            </a:extLst>
          </a:blip>
          <a:srcRect/>
          <a:stretch>
            <a:fillRect/>
          </a:stretch>
        </p:blipFill>
        <p:spPr bwMode="auto">
          <a:xfrm>
            <a:off x="7315200" y="305028"/>
            <a:ext cx="837972" cy="837972"/>
          </a:xfrm>
          <a:prstGeom prst="rect">
            <a:avLst/>
          </a:prstGeom>
          <a:noFill/>
        </p:spPr>
      </p:pic>
      <p:sp>
        <p:nvSpPr>
          <p:cNvPr id="5" name="TextBox 4"/>
          <p:cNvSpPr txBox="1"/>
          <p:nvPr/>
        </p:nvSpPr>
        <p:spPr>
          <a:xfrm>
            <a:off x="381000" y="6172200"/>
            <a:ext cx="8458200" cy="246221"/>
          </a:xfrm>
          <a:prstGeom prst="rect">
            <a:avLst/>
          </a:prstGeom>
          <a:noFill/>
        </p:spPr>
        <p:txBody>
          <a:bodyPr wrap="square" rtlCol="0">
            <a:spAutoFit/>
          </a:bodyPr>
          <a:lstStyle/>
          <a:p>
            <a:r>
              <a:rPr lang="en-US" sz="1000" dirty="0" smtClean="0"/>
              <a:t>* </a:t>
            </a:r>
            <a:r>
              <a:rPr lang="en-US" sz="1000" dirty="0" err="1" smtClean="0"/>
              <a:t>Poulin</a:t>
            </a:r>
            <a:r>
              <a:rPr lang="en-US" sz="1000" dirty="0"/>
              <a:t>, M. E. (2010) Incorporating performance measurement and evidence-based practices in grants management. Justice Research and Statistics Association.</a:t>
            </a:r>
          </a:p>
        </p:txBody>
      </p:sp>
    </p:spTree>
    <p:extLst>
      <p:ext uri="{BB962C8B-B14F-4D97-AF65-F5344CB8AC3E}">
        <p14:creationId xmlns:p14="http://schemas.microsoft.com/office/powerpoint/2010/main" val="10714346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1" algn="l" rtl="0">
              <a:spcBef>
                <a:spcPct val="0"/>
              </a:spcBef>
            </a:pPr>
            <a:r>
              <a:rPr kumimoji="0" lang="en-US" sz="4000" b="0" i="0" u="none" strike="noStrike" kern="1200" cap="none" spc="0" normalizeH="0" baseline="0" noProof="0" dirty="0" smtClean="0">
                <a:ln>
                  <a:noFill/>
                </a:ln>
                <a:solidFill>
                  <a:prstClr val="black"/>
                </a:solidFill>
                <a:effectLst/>
                <a:uLnTx/>
                <a:uFillTx/>
                <a:latin typeface="Tw Cen MT"/>
                <a:ea typeface="+mj-ea"/>
                <a:cs typeface="+mj-cs"/>
              </a:rPr>
              <a:t>Performance Measurement: </a:t>
            </a:r>
            <a:br>
              <a:rPr kumimoji="0" lang="en-US" sz="4000" b="0" i="0" u="none" strike="noStrike" kern="1200" cap="none" spc="0" normalizeH="0" baseline="0" noProof="0" dirty="0" smtClean="0">
                <a:ln>
                  <a:noFill/>
                </a:ln>
                <a:solidFill>
                  <a:prstClr val="black"/>
                </a:solidFill>
                <a:effectLst/>
                <a:uLnTx/>
                <a:uFillTx/>
                <a:latin typeface="Tw Cen MT"/>
                <a:ea typeface="+mj-ea"/>
                <a:cs typeface="+mj-cs"/>
              </a:rPr>
            </a:br>
            <a:r>
              <a:rPr kumimoji="0" lang="en-US" sz="4000" b="0" i="0" u="none" strike="noStrike" kern="1200" cap="none" spc="0" normalizeH="0" baseline="0" noProof="0" dirty="0" smtClean="0">
                <a:ln>
                  <a:noFill/>
                </a:ln>
                <a:solidFill>
                  <a:prstClr val="black"/>
                </a:solidFill>
                <a:effectLst/>
                <a:uLnTx/>
                <a:uFillTx/>
                <a:latin typeface="Tw Cen MT"/>
                <a:ea typeface="+mj-ea"/>
                <a:cs typeface="+mj-cs"/>
              </a:rPr>
              <a:t>A closer look</a:t>
            </a:r>
            <a:endParaRPr lang="en-US" sz="4000" dirty="0"/>
          </a:p>
        </p:txBody>
      </p:sp>
      <p:sp>
        <p:nvSpPr>
          <p:cNvPr id="3" name="Content Placeholder 2"/>
          <p:cNvSpPr>
            <a:spLocks noGrp="1"/>
          </p:cNvSpPr>
          <p:nvPr>
            <p:ph sz="quarter" idx="1"/>
          </p:nvPr>
        </p:nvSpPr>
        <p:spPr/>
        <p:txBody>
          <a:bodyPr/>
          <a:lstStyle/>
          <a:p>
            <a:endParaRPr lang="en-US" dirty="0" smtClean="0"/>
          </a:p>
          <a:p>
            <a:r>
              <a:rPr lang="en-US" dirty="0" smtClean="0"/>
              <a:t>Over </a:t>
            </a:r>
            <a:r>
              <a:rPr lang="en-US" dirty="0"/>
              <a:t>the life of the grant, increase of 10% of </a:t>
            </a:r>
            <a:endParaRPr lang="en-US" dirty="0" smtClean="0"/>
          </a:p>
          <a:p>
            <a:pPr marL="0" indent="0">
              <a:buNone/>
            </a:pPr>
            <a:r>
              <a:rPr lang="en-US" dirty="0" smtClean="0"/>
              <a:t>participants </a:t>
            </a:r>
            <a:r>
              <a:rPr lang="en-US" dirty="0"/>
              <a:t>that </a:t>
            </a:r>
            <a:r>
              <a:rPr lang="en-US" u="sng" dirty="0">
                <a:uFill>
                  <a:solidFill>
                    <a:srgbClr val="009900"/>
                  </a:solidFill>
                </a:uFill>
              </a:rPr>
              <a:t>successfully completed</a:t>
            </a:r>
            <a:r>
              <a:rPr lang="en-US" dirty="0"/>
              <a:t> program. </a:t>
            </a:r>
          </a:p>
          <a:p>
            <a:pPr marL="0" indent="0">
              <a:buNone/>
            </a:pPr>
            <a:r>
              <a:rPr lang="en-US" dirty="0" smtClean="0"/>
              <a:t>Baseline </a:t>
            </a:r>
            <a:r>
              <a:rPr lang="en-US" dirty="0"/>
              <a:t>will be the percent of program participants </a:t>
            </a:r>
            <a:endParaRPr lang="en-US" dirty="0" smtClean="0"/>
          </a:p>
          <a:p>
            <a:pPr marL="0" indent="0">
              <a:buNone/>
            </a:pPr>
            <a:r>
              <a:rPr lang="en-US" dirty="0" smtClean="0"/>
              <a:t>who </a:t>
            </a:r>
            <a:r>
              <a:rPr lang="en-US" dirty="0"/>
              <a:t>successfully completed the preceding year. </a:t>
            </a:r>
            <a:endParaRPr lang="en-US" dirty="0" smtClean="0"/>
          </a:p>
          <a:p>
            <a:pPr marL="0" indent="0">
              <a:buNone/>
            </a:pPr>
            <a:r>
              <a:rPr lang="en-US" u="sng" dirty="0" smtClean="0">
                <a:uFill>
                  <a:solidFill>
                    <a:srgbClr val="009900"/>
                  </a:solidFill>
                </a:uFill>
              </a:rPr>
              <a:t>Successful </a:t>
            </a:r>
            <a:r>
              <a:rPr lang="en-US" u="sng" dirty="0">
                <a:uFill>
                  <a:solidFill>
                    <a:srgbClr val="009900"/>
                  </a:solidFill>
                </a:uFill>
              </a:rPr>
              <a:t>program completion</a:t>
            </a:r>
            <a:r>
              <a:rPr lang="en-US" dirty="0">
                <a:uFill>
                  <a:solidFill>
                    <a:srgbClr val="009900"/>
                  </a:solidFill>
                </a:uFill>
              </a:rPr>
              <a:t> </a:t>
            </a:r>
            <a:r>
              <a:rPr lang="en-US" dirty="0"/>
              <a:t>refers to individual </a:t>
            </a:r>
            <a:endParaRPr lang="en-US" dirty="0" smtClean="0"/>
          </a:p>
          <a:p>
            <a:pPr marL="0" indent="0">
              <a:buNone/>
            </a:pPr>
            <a:r>
              <a:rPr lang="en-US" dirty="0" smtClean="0"/>
              <a:t>who </a:t>
            </a:r>
            <a:r>
              <a:rPr lang="en-US" dirty="0"/>
              <a:t>completes all the program requirements and pass </a:t>
            </a:r>
            <a:endParaRPr lang="en-US" dirty="0" smtClean="0"/>
          </a:p>
          <a:p>
            <a:pPr marL="0" indent="0">
              <a:buNone/>
            </a:pPr>
            <a:r>
              <a:rPr lang="en-US" dirty="0" smtClean="0"/>
              <a:t>the </a:t>
            </a:r>
            <a:r>
              <a:rPr lang="en-US" dirty="0"/>
              <a:t>graduation exam.</a:t>
            </a:r>
          </a:p>
          <a:p>
            <a:endParaRPr lang="en-US" dirty="0"/>
          </a:p>
        </p:txBody>
      </p:sp>
      <p:sp>
        <p:nvSpPr>
          <p:cNvPr id="4" name="TextBox 3"/>
          <p:cNvSpPr txBox="1"/>
          <p:nvPr/>
        </p:nvSpPr>
        <p:spPr>
          <a:xfrm>
            <a:off x="1905000" y="1828800"/>
            <a:ext cx="2362200" cy="369332"/>
          </a:xfrm>
          <a:prstGeom prst="rect">
            <a:avLst/>
          </a:prstGeom>
          <a:noFill/>
        </p:spPr>
        <p:txBody>
          <a:bodyPr wrap="square" rtlCol="0">
            <a:spAutoFit/>
          </a:bodyPr>
          <a:lstStyle/>
          <a:p>
            <a:pPr algn="ctr"/>
            <a:r>
              <a:rPr lang="en-US" dirty="0">
                <a:solidFill>
                  <a:srgbClr val="009900"/>
                </a:solidFill>
              </a:rPr>
              <a:t>Time frame</a:t>
            </a:r>
          </a:p>
        </p:txBody>
      </p:sp>
      <p:sp>
        <p:nvSpPr>
          <p:cNvPr id="6" name="TextBox 5"/>
          <p:cNvSpPr txBox="1"/>
          <p:nvPr/>
        </p:nvSpPr>
        <p:spPr>
          <a:xfrm>
            <a:off x="4724400" y="1840468"/>
            <a:ext cx="1524000" cy="369332"/>
          </a:xfrm>
          <a:prstGeom prst="rect">
            <a:avLst/>
          </a:prstGeom>
          <a:noFill/>
        </p:spPr>
        <p:txBody>
          <a:bodyPr wrap="square" rtlCol="0">
            <a:spAutoFit/>
          </a:bodyPr>
          <a:lstStyle/>
          <a:p>
            <a:pPr algn="ctr"/>
            <a:r>
              <a:rPr lang="en-US" dirty="0" smtClean="0">
                <a:solidFill>
                  <a:srgbClr val="009900"/>
                </a:solidFill>
              </a:rPr>
              <a:t>Direction</a:t>
            </a:r>
            <a:endParaRPr lang="en-US" dirty="0">
              <a:solidFill>
                <a:srgbClr val="009900"/>
              </a:solidFill>
            </a:endParaRPr>
          </a:p>
        </p:txBody>
      </p:sp>
      <p:sp>
        <p:nvSpPr>
          <p:cNvPr id="7" name="TextBox 6"/>
          <p:cNvSpPr txBox="1"/>
          <p:nvPr/>
        </p:nvSpPr>
        <p:spPr>
          <a:xfrm>
            <a:off x="6400800" y="1871310"/>
            <a:ext cx="1295400" cy="369332"/>
          </a:xfrm>
          <a:prstGeom prst="rect">
            <a:avLst/>
          </a:prstGeom>
          <a:noFill/>
        </p:spPr>
        <p:txBody>
          <a:bodyPr wrap="square" rtlCol="0">
            <a:spAutoFit/>
          </a:bodyPr>
          <a:lstStyle/>
          <a:p>
            <a:pPr algn="ctr"/>
            <a:r>
              <a:rPr lang="en-US" dirty="0" smtClean="0">
                <a:solidFill>
                  <a:srgbClr val="009900"/>
                </a:solidFill>
              </a:rPr>
              <a:t>Target</a:t>
            </a:r>
            <a:endParaRPr lang="en-US" dirty="0">
              <a:solidFill>
                <a:srgbClr val="009900"/>
              </a:solidFill>
            </a:endParaRPr>
          </a:p>
        </p:txBody>
      </p:sp>
      <p:sp>
        <p:nvSpPr>
          <p:cNvPr id="8" name="TextBox 7"/>
          <p:cNvSpPr txBox="1"/>
          <p:nvPr/>
        </p:nvSpPr>
        <p:spPr>
          <a:xfrm>
            <a:off x="147935" y="3124200"/>
            <a:ext cx="461665" cy="1143000"/>
          </a:xfrm>
          <a:prstGeom prst="rect">
            <a:avLst/>
          </a:prstGeom>
          <a:noFill/>
        </p:spPr>
        <p:txBody>
          <a:bodyPr vert="vert270" wrap="square" rtlCol="0">
            <a:spAutoFit/>
          </a:bodyPr>
          <a:lstStyle/>
          <a:p>
            <a:pPr algn="ctr"/>
            <a:r>
              <a:rPr lang="en-US" dirty="0" smtClean="0">
                <a:solidFill>
                  <a:srgbClr val="009900"/>
                </a:solidFill>
              </a:rPr>
              <a:t>Baseline</a:t>
            </a:r>
            <a:endParaRPr lang="en-US" dirty="0">
              <a:solidFill>
                <a:srgbClr val="009900"/>
              </a:solidFill>
            </a:endParaRPr>
          </a:p>
        </p:txBody>
      </p:sp>
      <p:sp>
        <p:nvSpPr>
          <p:cNvPr id="9" name="TextBox 8"/>
          <p:cNvSpPr txBox="1"/>
          <p:nvPr/>
        </p:nvSpPr>
        <p:spPr>
          <a:xfrm>
            <a:off x="147934" y="4419600"/>
            <a:ext cx="461665" cy="1143000"/>
          </a:xfrm>
          <a:prstGeom prst="rect">
            <a:avLst/>
          </a:prstGeom>
          <a:noFill/>
        </p:spPr>
        <p:txBody>
          <a:bodyPr vert="vert270" wrap="square" rtlCol="0">
            <a:spAutoFit/>
          </a:bodyPr>
          <a:lstStyle/>
          <a:p>
            <a:pPr algn="ctr"/>
            <a:r>
              <a:rPr lang="en-US" dirty="0" smtClean="0">
                <a:solidFill>
                  <a:srgbClr val="009900"/>
                </a:solidFill>
              </a:rPr>
              <a:t>Key Term</a:t>
            </a:r>
            <a:endParaRPr lang="en-US" dirty="0">
              <a:solidFill>
                <a:srgbClr val="009900"/>
              </a:solidFill>
            </a:endParaRPr>
          </a:p>
        </p:txBody>
      </p:sp>
      <p:pic>
        <p:nvPicPr>
          <p:cNvPr id="10" name="Picture 2" descr="C:\Users\E010846\AppData\Local\Microsoft\Windows\Temporary Internet Files\Content.IE5\02BJ56F7\MC900442167[1].png"/>
          <p:cNvPicPr>
            <a:picLocks noChangeAspect="1" noChangeArrowheads="1"/>
          </p:cNvPicPr>
          <p:nvPr/>
        </p:nvPicPr>
        <p:blipFill>
          <a:blip r:embed="rId3" cstate="print">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10375"/>
                    </a14:imgEffect>
                  </a14:imgLayer>
                </a14:imgProps>
              </a:ext>
              <a:ext uri="{28A0092B-C50C-407E-A947-70E740481C1C}">
                <a14:useLocalDpi xmlns:a14="http://schemas.microsoft.com/office/drawing/2010/main" val="0"/>
              </a:ext>
            </a:extLst>
          </a:blip>
          <a:srcRect/>
          <a:stretch>
            <a:fillRect/>
          </a:stretch>
        </p:blipFill>
        <p:spPr bwMode="auto">
          <a:xfrm>
            <a:off x="7315200" y="305028"/>
            <a:ext cx="837972" cy="837972"/>
          </a:xfrm>
          <a:prstGeom prst="rect">
            <a:avLst/>
          </a:prstGeom>
          <a:noFill/>
        </p:spPr>
      </p:pic>
    </p:spTree>
    <p:extLst>
      <p:ext uri="{BB962C8B-B14F-4D97-AF65-F5344CB8AC3E}">
        <p14:creationId xmlns:p14="http://schemas.microsoft.com/office/powerpoint/2010/main" val="17799766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prstClr val="black"/>
                </a:solidFill>
              </a:rPr>
              <a:t>Performance Measurement: </a:t>
            </a:r>
            <a:r>
              <a:rPr lang="en-US" dirty="0" smtClean="0">
                <a:solidFill>
                  <a:prstClr val="black"/>
                </a:solidFill>
              </a:rPr>
              <a:t/>
            </a:r>
            <a:br>
              <a:rPr lang="en-US" dirty="0" smtClean="0">
                <a:solidFill>
                  <a:prstClr val="black"/>
                </a:solidFill>
              </a:rPr>
            </a:br>
            <a:r>
              <a:rPr lang="en-US" dirty="0" smtClean="0">
                <a:solidFill>
                  <a:prstClr val="black"/>
                </a:solidFill>
              </a:rPr>
              <a:t>A </a:t>
            </a:r>
            <a:r>
              <a:rPr lang="en-US" dirty="0">
                <a:solidFill>
                  <a:prstClr val="black"/>
                </a:solidFill>
              </a:rPr>
              <a:t>closer look</a:t>
            </a:r>
            <a:endParaRPr lang="en-US" dirty="0">
              <a:solidFill>
                <a:schemeClr val="tx1"/>
              </a:solidFill>
            </a:endParaRPr>
          </a:p>
        </p:txBody>
      </p:sp>
      <p:sp>
        <p:nvSpPr>
          <p:cNvPr id="3" name="Content Placeholder 2"/>
          <p:cNvSpPr>
            <a:spLocks noGrp="1"/>
          </p:cNvSpPr>
          <p:nvPr>
            <p:ph sz="quarter" idx="1"/>
          </p:nvPr>
        </p:nvSpPr>
        <p:spPr>
          <a:xfrm>
            <a:off x="612648" y="1600200"/>
            <a:ext cx="8153400" cy="5105400"/>
          </a:xfrm>
        </p:spPr>
        <p:txBody>
          <a:bodyPr>
            <a:normAutofit/>
          </a:bodyPr>
          <a:lstStyle/>
          <a:p>
            <a:r>
              <a:rPr lang="en-US" sz="3800" dirty="0" smtClean="0"/>
              <a:t>With Data Collection…</a:t>
            </a:r>
            <a:endParaRPr lang="en-US" sz="3800" dirty="0"/>
          </a:p>
          <a:p>
            <a:pPr lvl="1"/>
            <a:r>
              <a:rPr lang="en-US" sz="3200" dirty="0" smtClean="0"/>
              <a:t>Tells us whether goals are being met</a:t>
            </a:r>
          </a:p>
          <a:p>
            <a:pPr lvl="1"/>
            <a:r>
              <a:rPr lang="en-US" sz="3200" dirty="0" smtClean="0"/>
              <a:t>Aides in strategic planning</a:t>
            </a:r>
          </a:p>
          <a:p>
            <a:pPr lvl="2"/>
            <a:r>
              <a:rPr lang="en-US" sz="2900" dirty="0" smtClean="0"/>
              <a:t>Tells us if funds are being spent wisely</a:t>
            </a:r>
          </a:p>
          <a:p>
            <a:pPr lvl="2"/>
            <a:r>
              <a:rPr lang="en-US" sz="2900" dirty="0" smtClean="0"/>
              <a:t>If needs are being met</a:t>
            </a:r>
          </a:p>
          <a:p>
            <a:pPr lvl="1"/>
            <a:r>
              <a:rPr lang="en-US" sz="3200" dirty="0" smtClean="0"/>
              <a:t>Provides a metric for success/failure and basis for comparison (standardized)</a:t>
            </a:r>
          </a:p>
          <a:p>
            <a:pPr lvl="1"/>
            <a:r>
              <a:rPr lang="en-US" sz="3200" dirty="0" smtClean="0"/>
              <a:t>Helps identify problems with implementation and if problems need to be addressed</a:t>
            </a:r>
          </a:p>
        </p:txBody>
      </p:sp>
      <p:pic>
        <p:nvPicPr>
          <p:cNvPr id="4" name="Picture 2" descr="C:\Users\E010846\AppData\Local\Microsoft\Windows\Temporary Internet Files\Content.IE5\02BJ56F7\MC900442167[1].png"/>
          <p:cNvPicPr>
            <a:picLocks noChangeAspect="1" noChangeArrowheads="1"/>
          </p:cNvPicPr>
          <p:nvPr/>
        </p:nvPicPr>
        <p:blipFill>
          <a:blip r:embed="rId3" cstate="print">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10375"/>
                    </a14:imgEffect>
                  </a14:imgLayer>
                </a14:imgProps>
              </a:ext>
              <a:ext uri="{28A0092B-C50C-407E-A947-70E740481C1C}">
                <a14:useLocalDpi xmlns:a14="http://schemas.microsoft.com/office/drawing/2010/main" val="0"/>
              </a:ext>
            </a:extLst>
          </a:blip>
          <a:srcRect/>
          <a:stretch>
            <a:fillRect/>
          </a:stretch>
        </p:blipFill>
        <p:spPr bwMode="auto">
          <a:xfrm>
            <a:off x="7315200" y="305028"/>
            <a:ext cx="837972" cy="837972"/>
          </a:xfrm>
          <a:prstGeom prst="rect">
            <a:avLst/>
          </a:prstGeom>
          <a:noFill/>
        </p:spPr>
      </p:pic>
    </p:spTree>
    <p:extLst>
      <p:ext uri="{BB962C8B-B14F-4D97-AF65-F5344CB8AC3E}">
        <p14:creationId xmlns:p14="http://schemas.microsoft.com/office/powerpoint/2010/main" val="19849866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5105400"/>
          </a:xfrm>
        </p:spPr>
        <p:txBody>
          <a:bodyPr>
            <a:normAutofit/>
          </a:bodyPr>
          <a:lstStyle/>
          <a:p>
            <a:pPr lvl="0">
              <a:buClr>
                <a:srgbClr val="235F2E"/>
              </a:buClr>
            </a:pPr>
            <a:r>
              <a:rPr lang="en-US" sz="3800" dirty="0">
                <a:solidFill>
                  <a:prstClr val="black"/>
                </a:solidFill>
              </a:rPr>
              <a:t>With Data Collection</a:t>
            </a:r>
            <a:r>
              <a:rPr lang="en-US" sz="3800" dirty="0" smtClean="0">
                <a:solidFill>
                  <a:prstClr val="black"/>
                </a:solidFill>
              </a:rPr>
              <a:t>…(continued)</a:t>
            </a:r>
            <a:endParaRPr lang="en-US" sz="3800" dirty="0">
              <a:solidFill>
                <a:prstClr val="black"/>
              </a:solidFill>
            </a:endParaRPr>
          </a:p>
          <a:p>
            <a:pPr lvl="1"/>
            <a:r>
              <a:rPr lang="en-US" sz="3200" dirty="0" smtClean="0"/>
              <a:t>Self-assessment </a:t>
            </a:r>
            <a:r>
              <a:rPr lang="en-US" sz="3200" dirty="0"/>
              <a:t>(allows program to see progress or areas to improve)</a:t>
            </a:r>
          </a:p>
          <a:p>
            <a:pPr lvl="1"/>
            <a:r>
              <a:rPr lang="en-US" sz="3200" dirty="0"/>
              <a:t>What gets measured gets done!</a:t>
            </a:r>
          </a:p>
          <a:p>
            <a:pPr lvl="2"/>
            <a:r>
              <a:rPr lang="en-US" dirty="0"/>
              <a:t>If results are not measured, success cannot be distinguished from </a:t>
            </a:r>
            <a:r>
              <a:rPr lang="en-US" dirty="0" smtClean="0"/>
              <a:t>failures.</a:t>
            </a:r>
            <a:endParaRPr lang="en-US" dirty="0"/>
          </a:p>
          <a:p>
            <a:pPr lvl="2"/>
            <a:r>
              <a:rPr lang="en-US" dirty="0"/>
              <a:t>If successes cannot be distinguished, they cannot be </a:t>
            </a:r>
            <a:r>
              <a:rPr lang="en-US" dirty="0" smtClean="0"/>
              <a:t>replicated.</a:t>
            </a:r>
            <a:endParaRPr lang="en-US" dirty="0"/>
          </a:p>
          <a:p>
            <a:pPr lvl="2"/>
            <a:r>
              <a:rPr lang="en-US" dirty="0"/>
              <a:t>If failures can not be identified, they cannot be </a:t>
            </a:r>
            <a:r>
              <a:rPr lang="en-US" dirty="0" smtClean="0"/>
              <a:t>corrected.</a:t>
            </a:r>
            <a:endParaRPr lang="en-US" dirty="0"/>
          </a:p>
          <a:p>
            <a:pPr lvl="2"/>
            <a:r>
              <a:rPr lang="en-US" dirty="0" smtClean="0"/>
              <a:t>If success </a:t>
            </a:r>
            <a:r>
              <a:rPr lang="en-US" dirty="0"/>
              <a:t>cannot be demonstrated, support cannot be secured.</a:t>
            </a:r>
          </a:p>
          <a:p>
            <a:endParaRPr lang="en-US" dirty="0"/>
          </a:p>
        </p:txBody>
      </p:sp>
      <p:sp>
        <p:nvSpPr>
          <p:cNvPr id="4" name="Title 1"/>
          <p:cNvSpPr>
            <a:spLocks noGrp="1"/>
          </p:cNvSpPr>
          <p:nvPr>
            <p:ph type="title"/>
          </p:nvPr>
        </p:nvSpPr>
        <p:spPr/>
        <p:txBody>
          <a:bodyPr>
            <a:normAutofit fontScale="90000"/>
          </a:bodyPr>
          <a:lstStyle/>
          <a:p>
            <a:r>
              <a:rPr lang="en-US" dirty="0">
                <a:solidFill>
                  <a:prstClr val="black"/>
                </a:solidFill>
              </a:rPr>
              <a:t>Performance Measurement: </a:t>
            </a:r>
            <a:r>
              <a:rPr lang="en-US" dirty="0" smtClean="0">
                <a:solidFill>
                  <a:prstClr val="black"/>
                </a:solidFill>
              </a:rPr>
              <a:t/>
            </a:r>
            <a:br>
              <a:rPr lang="en-US" dirty="0" smtClean="0">
                <a:solidFill>
                  <a:prstClr val="black"/>
                </a:solidFill>
              </a:rPr>
            </a:br>
            <a:r>
              <a:rPr lang="en-US" dirty="0" smtClean="0">
                <a:solidFill>
                  <a:prstClr val="black"/>
                </a:solidFill>
              </a:rPr>
              <a:t>A </a:t>
            </a:r>
            <a:r>
              <a:rPr lang="en-US" dirty="0">
                <a:solidFill>
                  <a:prstClr val="black"/>
                </a:solidFill>
              </a:rPr>
              <a:t>closer look</a:t>
            </a:r>
            <a:endParaRPr lang="en-US" dirty="0">
              <a:solidFill>
                <a:schemeClr val="tx1"/>
              </a:solidFill>
            </a:endParaRPr>
          </a:p>
        </p:txBody>
      </p:sp>
      <p:pic>
        <p:nvPicPr>
          <p:cNvPr id="5" name="Picture 2" descr="C:\Users\E010846\AppData\Local\Microsoft\Windows\Temporary Internet Files\Content.IE5\02BJ56F7\MC900442167[1].png"/>
          <p:cNvPicPr>
            <a:picLocks noChangeAspect="1" noChangeArrowheads="1"/>
          </p:cNvPicPr>
          <p:nvPr/>
        </p:nvPicPr>
        <p:blipFill>
          <a:blip r:embed="rId3" cstate="print">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10375"/>
                    </a14:imgEffect>
                  </a14:imgLayer>
                </a14:imgProps>
              </a:ext>
              <a:ext uri="{28A0092B-C50C-407E-A947-70E740481C1C}">
                <a14:useLocalDpi xmlns:a14="http://schemas.microsoft.com/office/drawing/2010/main" val="0"/>
              </a:ext>
            </a:extLst>
          </a:blip>
          <a:srcRect/>
          <a:stretch>
            <a:fillRect/>
          </a:stretch>
        </p:blipFill>
        <p:spPr bwMode="auto">
          <a:xfrm>
            <a:off x="7315200" y="305028"/>
            <a:ext cx="837972" cy="837972"/>
          </a:xfrm>
          <a:prstGeom prst="rect">
            <a:avLst/>
          </a:prstGeom>
          <a:noFill/>
        </p:spPr>
      </p:pic>
    </p:spTree>
    <p:extLst>
      <p:ext uri="{BB962C8B-B14F-4D97-AF65-F5344CB8AC3E}">
        <p14:creationId xmlns:p14="http://schemas.microsoft.com/office/powerpoint/2010/main" val="39588072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rPr>
              <a:t>Key Terms Associated with Performance Measurement</a:t>
            </a:r>
            <a:r>
              <a:rPr lang="en-US" sz="1200" baseline="20000" dirty="0">
                <a:solidFill>
                  <a:prstClr val="black"/>
                </a:solidFill>
                <a:ea typeface="+mn-ea"/>
                <a:cs typeface="+mn-cs"/>
              </a:rPr>
              <a:t> </a:t>
            </a:r>
            <a:endParaRPr lang="en-US" dirty="0">
              <a:solidFill>
                <a:schemeClr val="tx1"/>
              </a:solidFill>
            </a:endParaRPr>
          </a:p>
        </p:txBody>
      </p:sp>
      <p:sp>
        <p:nvSpPr>
          <p:cNvPr id="9" name="Content Placeholder 8"/>
          <p:cNvSpPr>
            <a:spLocks noGrp="1"/>
          </p:cNvSpPr>
          <p:nvPr>
            <p:ph sz="quarter" idx="1"/>
          </p:nvPr>
        </p:nvSpPr>
        <p:spPr/>
        <p:txBody>
          <a:bodyPr/>
          <a:lstStyle/>
          <a:p>
            <a:r>
              <a:rPr lang="en-US" dirty="0" smtClean="0"/>
              <a:t>Process Measures (Output)</a:t>
            </a:r>
          </a:p>
          <a:p>
            <a:r>
              <a:rPr lang="en-US" dirty="0" smtClean="0"/>
              <a:t>Outcome Measures</a:t>
            </a:r>
          </a:p>
          <a:p>
            <a:r>
              <a:rPr lang="en-US" dirty="0" smtClean="0"/>
              <a:t>Goals</a:t>
            </a:r>
          </a:p>
          <a:p>
            <a:r>
              <a:rPr lang="en-US" dirty="0" smtClean="0"/>
              <a:t>Objectives</a:t>
            </a:r>
          </a:p>
          <a:p>
            <a:r>
              <a:rPr lang="en-US" dirty="0" smtClean="0"/>
              <a:t>Activities </a:t>
            </a:r>
          </a:p>
        </p:txBody>
      </p:sp>
    </p:spTree>
    <p:extLst>
      <p:ext uri="{BB962C8B-B14F-4D97-AF65-F5344CB8AC3E}">
        <p14:creationId xmlns:p14="http://schemas.microsoft.com/office/powerpoint/2010/main" val="37511128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Key Terms Examined</a:t>
            </a:r>
            <a:endParaRPr lang="en-US" dirty="0">
              <a:solidFill>
                <a:schemeClr val="tx1"/>
              </a:solidFill>
            </a:endParaRPr>
          </a:p>
        </p:txBody>
      </p:sp>
      <p:sp>
        <p:nvSpPr>
          <p:cNvPr id="3" name="Content Placeholder 2"/>
          <p:cNvSpPr>
            <a:spLocks noGrp="1"/>
          </p:cNvSpPr>
          <p:nvPr>
            <p:ph sz="quarter" idx="1"/>
          </p:nvPr>
        </p:nvSpPr>
        <p:spPr>
          <a:xfrm>
            <a:off x="612648" y="1600200"/>
            <a:ext cx="8153400" cy="5105400"/>
          </a:xfrm>
        </p:spPr>
        <p:txBody>
          <a:bodyPr/>
          <a:lstStyle/>
          <a:p>
            <a:r>
              <a:rPr lang="en-US" dirty="0" smtClean="0"/>
              <a:t>Process Measures (Output)</a:t>
            </a:r>
          </a:p>
          <a:p>
            <a:pPr lvl="1"/>
            <a:r>
              <a:rPr lang="en-US" dirty="0" smtClean="0"/>
              <a:t>Addresses program implementation; directly tied to the activities.</a:t>
            </a:r>
          </a:p>
          <a:p>
            <a:pPr lvl="1"/>
            <a:endParaRPr lang="en-US" dirty="0"/>
          </a:p>
          <a:p>
            <a:r>
              <a:rPr lang="en-US" dirty="0" smtClean="0"/>
              <a:t>Outcome Measurements</a:t>
            </a:r>
          </a:p>
          <a:p>
            <a:pPr lvl="1"/>
            <a:r>
              <a:rPr lang="en-US" dirty="0" smtClean="0"/>
              <a:t>Addresses </a:t>
            </a:r>
            <a:r>
              <a:rPr lang="en-US" dirty="0"/>
              <a:t>the program accomplishments; directly tied to the objectives. </a:t>
            </a:r>
            <a:endParaRPr lang="en-US" dirty="0" smtClean="0"/>
          </a:p>
          <a:p>
            <a:pPr marL="594360" lvl="2" indent="-320040">
              <a:spcBef>
                <a:spcPts val="700"/>
              </a:spcBef>
              <a:buSzPct val="60000"/>
              <a:buFont typeface="Wingdings"/>
              <a:buChar char=""/>
            </a:pPr>
            <a:endParaRPr lang="en-US" dirty="0"/>
          </a:p>
          <a:p>
            <a:pPr marL="320040" lvl="1" indent="-320040">
              <a:spcBef>
                <a:spcPts val="700"/>
              </a:spcBef>
              <a:buClr>
                <a:schemeClr val="accent2"/>
              </a:buClr>
              <a:buSzPct val="60000"/>
              <a:buFont typeface="Wingdings"/>
              <a:buChar char=""/>
            </a:pPr>
            <a:r>
              <a:rPr lang="en-US" sz="2900" dirty="0" smtClean="0"/>
              <a:t>The </a:t>
            </a:r>
            <a:r>
              <a:rPr lang="en-US" sz="2900" dirty="0"/>
              <a:t>more specific the measure, the more reliable it will measure what it says it will measure</a:t>
            </a:r>
            <a:r>
              <a:rPr lang="en-US" sz="2900" dirty="0" smtClean="0"/>
              <a:t>.</a:t>
            </a:r>
          </a:p>
          <a:p>
            <a:pPr marL="365760" lvl="1" indent="0">
              <a:buNone/>
            </a:pPr>
            <a:endParaRPr lang="en-US" dirty="0"/>
          </a:p>
        </p:txBody>
      </p:sp>
    </p:spTree>
    <p:extLst>
      <p:ext uri="{BB962C8B-B14F-4D97-AF65-F5344CB8AC3E}">
        <p14:creationId xmlns:p14="http://schemas.microsoft.com/office/powerpoint/2010/main" val="17989740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prstClr val="black"/>
                </a:solidFill>
              </a:rPr>
              <a:t>Key Terms E</a:t>
            </a:r>
            <a:r>
              <a:rPr lang="en-US" sz="4000" dirty="0" smtClean="0">
                <a:solidFill>
                  <a:prstClr val="black"/>
                </a:solidFill>
              </a:rPr>
              <a:t>xamined</a:t>
            </a:r>
            <a:r>
              <a:rPr lang="en-US" sz="1100" baseline="20000" dirty="0" smtClean="0">
                <a:solidFill>
                  <a:prstClr val="black"/>
                </a:solidFill>
              </a:rPr>
              <a:t>1</a:t>
            </a:r>
            <a:endParaRPr lang="en-US" dirty="0">
              <a:solidFill>
                <a:schemeClr val="tx1"/>
              </a:solidFill>
            </a:endParaRPr>
          </a:p>
        </p:txBody>
      </p:sp>
      <p:sp>
        <p:nvSpPr>
          <p:cNvPr id="3" name="Content Placeholder 2"/>
          <p:cNvSpPr>
            <a:spLocks noGrp="1"/>
          </p:cNvSpPr>
          <p:nvPr>
            <p:ph sz="quarter" idx="1"/>
          </p:nvPr>
        </p:nvSpPr>
        <p:spPr>
          <a:xfrm>
            <a:off x="612648" y="1600200"/>
            <a:ext cx="8153400" cy="5029200"/>
          </a:xfrm>
        </p:spPr>
        <p:txBody>
          <a:bodyPr>
            <a:normAutofit fontScale="92500" lnSpcReduction="10000"/>
          </a:bodyPr>
          <a:lstStyle/>
          <a:p>
            <a:r>
              <a:rPr lang="en-US" dirty="0" smtClean="0"/>
              <a:t>Goals</a:t>
            </a:r>
            <a:r>
              <a:rPr lang="en-US" baseline="30000" dirty="0" smtClean="0"/>
              <a:t>*</a:t>
            </a:r>
          </a:p>
          <a:p>
            <a:pPr lvl="1"/>
            <a:r>
              <a:rPr lang="en-US" dirty="0" smtClean="0"/>
              <a:t>What is the end result of a project or what is anticipated to happen (outcome)</a:t>
            </a:r>
            <a:r>
              <a:rPr lang="en-US" sz="1200" baseline="20000" dirty="0">
                <a:solidFill>
                  <a:prstClr val="black"/>
                </a:solidFill>
                <a:ea typeface="+mj-ea"/>
                <a:cs typeface="+mj-cs"/>
              </a:rPr>
              <a:t> </a:t>
            </a:r>
            <a:endParaRPr lang="en-US" dirty="0" smtClean="0"/>
          </a:p>
          <a:p>
            <a:pPr lvl="2"/>
            <a:r>
              <a:rPr lang="en-US" dirty="0" smtClean="0"/>
              <a:t>Conceptual and abstract</a:t>
            </a:r>
          </a:p>
          <a:p>
            <a:r>
              <a:rPr lang="en-US" dirty="0" smtClean="0"/>
              <a:t>Objectives </a:t>
            </a:r>
            <a:r>
              <a:rPr lang="en-US" baseline="30000" dirty="0" smtClean="0"/>
              <a:t>*</a:t>
            </a:r>
          </a:p>
          <a:p>
            <a:pPr lvl="1"/>
            <a:r>
              <a:rPr lang="en-US" dirty="0" smtClean="0"/>
              <a:t>Outcomes that are tangible, concrete, specific, measureable, and achievable, with </a:t>
            </a:r>
            <a:r>
              <a:rPr lang="en-US" dirty="0"/>
              <a:t>a </a:t>
            </a:r>
            <a:r>
              <a:rPr lang="en-US" dirty="0" smtClean="0"/>
              <a:t>time element</a:t>
            </a:r>
          </a:p>
          <a:p>
            <a:r>
              <a:rPr lang="en-US" dirty="0"/>
              <a:t>Activities</a:t>
            </a:r>
          </a:p>
          <a:p>
            <a:pPr lvl="1">
              <a:buClr>
                <a:srgbClr val="000000"/>
              </a:buClr>
            </a:pPr>
            <a:r>
              <a:rPr lang="en-US" dirty="0">
                <a:solidFill>
                  <a:prstClr val="black"/>
                </a:solidFill>
              </a:rPr>
              <a:t>Is only one way to accomplish what you have written. If your answer is yes, you have probably written an activity.</a:t>
            </a:r>
          </a:p>
          <a:p>
            <a:pPr lvl="2">
              <a:buClr>
                <a:srgbClr val="235F2E"/>
              </a:buClr>
            </a:pPr>
            <a:r>
              <a:rPr lang="en-US" sz="2400" dirty="0">
                <a:solidFill>
                  <a:prstClr val="black"/>
                </a:solidFill>
              </a:rPr>
              <a:t>Plan to do = Activity</a:t>
            </a:r>
          </a:p>
          <a:p>
            <a:pPr lvl="2">
              <a:buClr>
                <a:srgbClr val="235F2E"/>
              </a:buClr>
            </a:pPr>
            <a:r>
              <a:rPr lang="en-US" sz="2400" dirty="0">
                <a:solidFill>
                  <a:prstClr val="black"/>
                </a:solidFill>
              </a:rPr>
              <a:t>Want to do…= Objective</a:t>
            </a:r>
          </a:p>
          <a:p>
            <a:pPr marL="0" indent="0">
              <a:buNone/>
            </a:pPr>
            <a:endParaRPr lang="en-US" dirty="0" smtClean="0"/>
          </a:p>
          <a:p>
            <a:endParaRPr lang="en-US" dirty="0"/>
          </a:p>
        </p:txBody>
      </p:sp>
      <p:sp>
        <p:nvSpPr>
          <p:cNvPr id="4" name="TextBox 3"/>
          <p:cNvSpPr txBox="1"/>
          <p:nvPr/>
        </p:nvSpPr>
        <p:spPr>
          <a:xfrm>
            <a:off x="228600" y="6400800"/>
            <a:ext cx="8763000" cy="246221"/>
          </a:xfrm>
          <a:prstGeom prst="rect">
            <a:avLst/>
          </a:prstGeom>
          <a:noFill/>
        </p:spPr>
        <p:txBody>
          <a:bodyPr wrap="square" rtlCol="0">
            <a:spAutoFit/>
          </a:bodyPr>
          <a:lstStyle/>
          <a:p>
            <a:r>
              <a:rPr lang="en-US" sz="1000" dirty="0" smtClean="0"/>
              <a:t>* College </a:t>
            </a:r>
            <a:r>
              <a:rPr lang="en-US" sz="1000" dirty="0"/>
              <a:t>of </a:t>
            </a:r>
            <a:r>
              <a:rPr lang="en-US" sz="1000" dirty="0" err="1"/>
              <a:t>DuPage</a:t>
            </a:r>
            <a:r>
              <a:rPr lang="en-US" sz="1000" dirty="0"/>
              <a:t>. Creating goals, objective, and activities. Available at </a:t>
            </a:r>
            <a:r>
              <a:rPr lang="en-US" sz="1000" dirty="0">
                <a:hlinkClick r:id="rId3"/>
              </a:rPr>
              <a:t>http://</a:t>
            </a:r>
            <a:r>
              <a:rPr lang="en-US" sz="1000" dirty="0" smtClean="0">
                <a:hlinkClick r:id="rId3"/>
              </a:rPr>
              <a:t>www.cod.edu/grants/Creating_Goals.pdf</a:t>
            </a:r>
            <a:r>
              <a:rPr lang="en-US" sz="1000" dirty="0" smtClean="0"/>
              <a:t> </a:t>
            </a:r>
            <a:endParaRPr lang="en-US" sz="1000" dirty="0"/>
          </a:p>
        </p:txBody>
      </p:sp>
    </p:spTree>
    <p:extLst>
      <p:ext uri="{BB962C8B-B14F-4D97-AF65-F5344CB8AC3E}">
        <p14:creationId xmlns:p14="http://schemas.microsoft.com/office/powerpoint/2010/main" val="11895388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lstStyle/>
          <a:p>
            <a:endParaRPr lang="en-US"/>
          </a:p>
        </p:txBody>
      </p:sp>
      <p:sp>
        <p:nvSpPr>
          <p:cNvPr id="7" name="Title 6"/>
          <p:cNvSpPr>
            <a:spLocks noGrp="1"/>
          </p:cNvSpPr>
          <p:nvPr>
            <p:ph type="title"/>
          </p:nvPr>
        </p:nvSpPr>
        <p:spPr/>
        <p:txBody>
          <a:bodyPr>
            <a:normAutofit/>
          </a:bodyPr>
          <a:lstStyle/>
          <a:p>
            <a:r>
              <a:rPr lang="en-US" dirty="0" smtClean="0"/>
              <a:t>Reflection</a:t>
            </a:r>
            <a:endParaRPr lang="en-US" dirty="0"/>
          </a:p>
        </p:txBody>
      </p:sp>
    </p:spTree>
    <p:extLst>
      <p:ext uri="{BB962C8B-B14F-4D97-AF65-F5344CB8AC3E}">
        <p14:creationId xmlns:p14="http://schemas.microsoft.com/office/powerpoint/2010/main" val="9332450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Reflection</a:t>
            </a:r>
            <a:endParaRPr lang="en-US" dirty="0">
              <a:solidFill>
                <a:schemeClr val="tx1"/>
              </a:solidFill>
            </a:endParaRPr>
          </a:p>
        </p:txBody>
      </p:sp>
      <p:sp>
        <p:nvSpPr>
          <p:cNvPr id="3" name="Content Placeholder 2"/>
          <p:cNvSpPr>
            <a:spLocks noGrp="1"/>
          </p:cNvSpPr>
          <p:nvPr>
            <p:ph sz="quarter" idx="1"/>
          </p:nvPr>
        </p:nvSpPr>
        <p:spPr>
          <a:xfrm>
            <a:off x="612648" y="1600200"/>
            <a:ext cx="8153400" cy="5029200"/>
          </a:xfrm>
        </p:spPr>
        <p:txBody>
          <a:bodyPr/>
          <a:lstStyle/>
          <a:p>
            <a:r>
              <a:rPr lang="en-US" b="1" dirty="0" smtClean="0"/>
              <a:t>Looking to the future: Things to Consider</a:t>
            </a:r>
          </a:p>
          <a:p>
            <a:pPr lvl="1"/>
            <a:r>
              <a:rPr lang="en-US" dirty="0" smtClean="0"/>
              <a:t>Think about the desired outcome</a:t>
            </a:r>
          </a:p>
          <a:p>
            <a:pPr lvl="1"/>
            <a:r>
              <a:rPr lang="en-US" dirty="0" smtClean="0"/>
              <a:t>Start with the RFP</a:t>
            </a:r>
          </a:p>
          <a:p>
            <a:pPr lvl="2"/>
            <a:r>
              <a:rPr lang="en-US" dirty="0" smtClean="0"/>
              <a:t>Infuse expertise into the grant process</a:t>
            </a:r>
          </a:p>
          <a:p>
            <a:pPr lvl="2"/>
            <a:r>
              <a:rPr lang="en-US" dirty="0"/>
              <a:t>Lay out requirements in RFP</a:t>
            </a:r>
          </a:p>
          <a:p>
            <a:pPr lvl="1"/>
            <a:r>
              <a:rPr lang="en-US" dirty="0" smtClean="0"/>
              <a:t>Educate applicants</a:t>
            </a:r>
          </a:p>
          <a:p>
            <a:pPr lvl="2"/>
            <a:r>
              <a:rPr lang="en-US" dirty="0" smtClean="0"/>
              <a:t>Offer online trainings if necessary</a:t>
            </a:r>
          </a:p>
          <a:p>
            <a:pPr lvl="3"/>
            <a:r>
              <a:rPr lang="en-US" dirty="0" smtClean="0"/>
              <a:t>May consider a webinar or podcast for grant writing</a:t>
            </a:r>
          </a:p>
          <a:p>
            <a:pPr lvl="3"/>
            <a:r>
              <a:rPr lang="en-US" dirty="0" smtClean="0"/>
              <a:t>Educational webinar or podcast for applicants on EBP</a:t>
            </a:r>
            <a:endParaRPr lang="en-US" dirty="0"/>
          </a:p>
          <a:p>
            <a:pPr lvl="2"/>
            <a:r>
              <a:rPr lang="en-US" dirty="0" smtClean="0"/>
              <a:t>Make resources available via CD or online forum for applicants (up-to-date and cost efficient) </a:t>
            </a:r>
            <a:endParaRPr lang="en-US" dirty="0"/>
          </a:p>
          <a:p>
            <a:endParaRPr lang="en-US" dirty="0" smtClean="0"/>
          </a:p>
          <a:p>
            <a:pPr lvl="1"/>
            <a:endParaRPr lang="en-US" dirty="0"/>
          </a:p>
          <a:p>
            <a:endParaRPr lang="en-US" dirty="0"/>
          </a:p>
        </p:txBody>
      </p:sp>
    </p:spTree>
    <p:extLst>
      <p:ext uri="{BB962C8B-B14F-4D97-AF65-F5344CB8AC3E}">
        <p14:creationId xmlns:p14="http://schemas.microsoft.com/office/powerpoint/2010/main" val="38934909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Reflection</a:t>
            </a:r>
            <a:endParaRPr lang="en-US" dirty="0"/>
          </a:p>
        </p:txBody>
      </p:sp>
      <p:sp>
        <p:nvSpPr>
          <p:cNvPr id="3" name="Content Placeholder 2"/>
          <p:cNvSpPr>
            <a:spLocks noGrp="1"/>
          </p:cNvSpPr>
          <p:nvPr>
            <p:ph sz="quarter" idx="1"/>
          </p:nvPr>
        </p:nvSpPr>
        <p:spPr>
          <a:xfrm>
            <a:off x="612648" y="1600200"/>
            <a:ext cx="8153400" cy="5181600"/>
          </a:xfrm>
        </p:spPr>
        <p:txBody>
          <a:bodyPr>
            <a:normAutofit fontScale="92500" lnSpcReduction="10000"/>
          </a:bodyPr>
          <a:lstStyle/>
          <a:p>
            <a:pPr lvl="0">
              <a:buClr>
                <a:srgbClr val="235F2E"/>
              </a:buClr>
            </a:pPr>
            <a:r>
              <a:rPr lang="en-US" b="1" dirty="0">
                <a:solidFill>
                  <a:prstClr val="black"/>
                </a:solidFill>
              </a:rPr>
              <a:t>Looking to the future: Things to Consider</a:t>
            </a:r>
          </a:p>
          <a:p>
            <a:pPr lvl="1"/>
            <a:r>
              <a:rPr lang="en-US" dirty="0" smtClean="0"/>
              <a:t>Fidelity</a:t>
            </a:r>
          </a:p>
          <a:p>
            <a:pPr lvl="1"/>
            <a:r>
              <a:rPr lang="en-US" dirty="0" smtClean="0"/>
              <a:t>Performance Measurements</a:t>
            </a:r>
          </a:p>
          <a:p>
            <a:pPr lvl="2"/>
            <a:r>
              <a:rPr lang="en-US" dirty="0" smtClean="0"/>
              <a:t>Qualitative and Quantitative</a:t>
            </a:r>
          </a:p>
          <a:p>
            <a:pPr lvl="2"/>
            <a:r>
              <a:rPr lang="en-US" dirty="0" smtClean="0"/>
              <a:t>Make it meaningful </a:t>
            </a:r>
          </a:p>
          <a:p>
            <a:pPr lvl="2"/>
            <a:r>
              <a:rPr lang="en-US" dirty="0" smtClean="0"/>
              <a:t>Measure what you want to know</a:t>
            </a:r>
            <a:endParaRPr lang="en-US" dirty="0"/>
          </a:p>
          <a:p>
            <a:pPr lvl="1"/>
            <a:r>
              <a:rPr lang="en-US" dirty="0" smtClean="0"/>
              <a:t>Data!</a:t>
            </a:r>
          </a:p>
          <a:p>
            <a:pPr lvl="2"/>
            <a:r>
              <a:rPr lang="en-US" dirty="0" smtClean="0"/>
              <a:t>What gets measured gets done</a:t>
            </a:r>
          </a:p>
          <a:p>
            <a:pPr lvl="2"/>
            <a:r>
              <a:rPr lang="en-US" dirty="0" smtClean="0"/>
              <a:t>If you are going to require data to be submitted, data should be utilized, feedback should be given, reports (comparative: by agency or program)</a:t>
            </a:r>
          </a:p>
          <a:p>
            <a:pPr lvl="1"/>
            <a:r>
              <a:rPr lang="en-US" dirty="0" smtClean="0"/>
              <a:t>Online resources!!!!</a:t>
            </a:r>
          </a:p>
          <a:p>
            <a:pPr lvl="2"/>
            <a:r>
              <a:rPr lang="en-US" dirty="0" smtClean="0"/>
              <a:t>Data requests can be submitted via online survey tools into an excel spreadsheet</a:t>
            </a:r>
            <a:endParaRPr lang="en-US" dirty="0"/>
          </a:p>
        </p:txBody>
      </p:sp>
    </p:spTree>
    <p:extLst>
      <p:ext uri="{BB962C8B-B14F-4D97-AF65-F5344CB8AC3E}">
        <p14:creationId xmlns:p14="http://schemas.microsoft.com/office/powerpoint/2010/main" val="33744614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lstStyle/>
          <a:p>
            <a:endParaRPr lang="en-US" dirty="0"/>
          </a:p>
        </p:txBody>
      </p:sp>
      <p:sp>
        <p:nvSpPr>
          <p:cNvPr id="3" name="Title 2"/>
          <p:cNvSpPr>
            <a:spLocks noGrp="1"/>
          </p:cNvSpPr>
          <p:nvPr>
            <p:ph type="title"/>
          </p:nvPr>
        </p:nvSpPr>
        <p:spPr/>
        <p:txBody>
          <a:bodyPr>
            <a:normAutofit fontScale="90000"/>
          </a:bodyPr>
          <a:lstStyle/>
          <a:p>
            <a:r>
              <a:rPr lang="en-US" dirty="0">
                <a:solidFill>
                  <a:schemeClr val="bg1"/>
                </a:solidFill>
              </a:rPr>
              <a:t>Evidence Base Practices: the basics</a:t>
            </a:r>
            <a:r>
              <a:rPr lang="en-US" dirty="0"/>
              <a:t/>
            </a:r>
            <a:br>
              <a:rPr lang="en-US" dirty="0"/>
            </a:br>
            <a:endParaRPr lang="en-US" dirty="0"/>
          </a:p>
        </p:txBody>
      </p:sp>
    </p:spTree>
    <p:extLst>
      <p:ext uri="{BB962C8B-B14F-4D97-AF65-F5344CB8AC3E}">
        <p14:creationId xmlns:p14="http://schemas.microsoft.com/office/powerpoint/2010/main" val="11513600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Reflection</a:t>
            </a:r>
            <a:endParaRPr lang="en-US" dirty="0"/>
          </a:p>
        </p:txBody>
      </p:sp>
      <p:sp>
        <p:nvSpPr>
          <p:cNvPr id="3" name="Content Placeholder 2"/>
          <p:cNvSpPr>
            <a:spLocks noGrp="1"/>
          </p:cNvSpPr>
          <p:nvPr>
            <p:ph sz="quarter" idx="1"/>
          </p:nvPr>
        </p:nvSpPr>
        <p:spPr/>
        <p:txBody>
          <a:bodyPr/>
          <a:lstStyle/>
          <a:p>
            <a:r>
              <a:rPr lang="en-US" dirty="0" smtClean="0"/>
              <a:t>Evaluation	</a:t>
            </a:r>
          </a:p>
          <a:p>
            <a:pPr lvl="1"/>
            <a:r>
              <a:rPr lang="en-US" dirty="0"/>
              <a:t>Does a program do what it says it will do?</a:t>
            </a:r>
          </a:p>
          <a:p>
            <a:pPr lvl="1"/>
            <a:r>
              <a:rPr lang="en-US" dirty="0"/>
              <a:t>Unbiased researcher</a:t>
            </a:r>
          </a:p>
          <a:p>
            <a:pPr lvl="1"/>
            <a:r>
              <a:rPr lang="en-US" dirty="0"/>
              <a:t>Timely &amp; requires specific funds</a:t>
            </a:r>
          </a:p>
          <a:p>
            <a:pPr lvl="2"/>
            <a:r>
              <a:rPr lang="en-US" dirty="0"/>
              <a:t>Critical to determine if program is effective	</a:t>
            </a:r>
          </a:p>
          <a:p>
            <a:pPr lvl="1"/>
            <a:r>
              <a:rPr lang="en-US" dirty="0" smtClean="0"/>
              <a:t>Must </a:t>
            </a:r>
            <a:r>
              <a:rPr lang="en-US" dirty="0"/>
              <a:t>have measures in place from the </a:t>
            </a:r>
            <a:r>
              <a:rPr lang="en-US" dirty="0" smtClean="0"/>
              <a:t>beginning</a:t>
            </a:r>
          </a:p>
          <a:p>
            <a:endParaRPr lang="en-US" dirty="0"/>
          </a:p>
          <a:p>
            <a:endParaRPr lang="en-US" dirty="0"/>
          </a:p>
        </p:txBody>
      </p:sp>
    </p:spTree>
    <p:extLst>
      <p:ext uri="{BB962C8B-B14F-4D97-AF65-F5344CB8AC3E}">
        <p14:creationId xmlns:p14="http://schemas.microsoft.com/office/powerpoint/2010/main" val="15576255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rPr>
              <a:t>Transitioning to EBP: Example</a:t>
            </a:r>
            <a:endParaRPr lang="en-US" dirty="0">
              <a:solidFill>
                <a:schemeClr val="tx1"/>
              </a:solidFill>
            </a:endParaRPr>
          </a:p>
        </p:txBody>
      </p:sp>
      <p:sp>
        <p:nvSpPr>
          <p:cNvPr id="3" name="Content Placeholder 2"/>
          <p:cNvSpPr>
            <a:spLocks noGrp="1"/>
          </p:cNvSpPr>
          <p:nvPr>
            <p:ph sz="quarter" idx="2"/>
          </p:nvPr>
        </p:nvSpPr>
        <p:spPr>
          <a:xfrm>
            <a:off x="609600" y="2438400"/>
            <a:ext cx="3886200" cy="4114800"/>
          </a:xfrm>
        </p:spPr>
        <p:txBody>
          <a:bodyPr/>
          <a:lstStyle/>
          <a:p>
            <a:r>
              <a:rPr lang="en-US" dirty="0" smtClean="0"/>
              <a:t>Basic data request</a:t>
            </a:r>
          </a:p>
          <a:p>
            <a:pPr lvl="1"/>
            <a:r>
              <a:rPr lang="en-US" dirty="0" smtClean="0"/>
              <a:t>Filed away</a:t>
            </a:r>
            <a:endParaRPr lang="en-US" dirty="0"/>
          </a:p>
          <a:p>
            <a:r>
              <a:rPr lang="en-US" dirty="0" smtClean="0"/>
              <a:t>Prevention?</a:t>
            </a:r>
          </a:p>
          <a:p>
            <a:r>
              <a:rPr lang="en-US" dirty="0" smtClean="0"/>
              <a:t>Instructional Time </a:t>
            </a:r>
          </a:p>
          <a:p>
            <a:pPr lvl="1"/>
            <a:r>
              <a:rPr lang="en-US" dirty="0" smtClean="0"/>
              <a:t>No lesson plans</a:t>
            </a:r>
          </a:p>
          <a:p>
            <a:pPr lvl="1"/>
            <a:r>
              <a:rPr lang="en-US" dirty="0" smtClean="0"/>
              <a:t>Not EBP </a:t>
            </a:r>
            <a:endParaRPr lang="en-US" dirty="0"/>
          </a:p>
          <a:p>
            <a:r>
              <a:rPr lang="en-US" dirty="0" smtClean="0"/>
              <a:t>Law Enforcement Presence</a:t>
            </a:r>
          </a:p>
          <a:p>
            <a:endParaRPr lang="en-US" dirty="0"/>
          </a:p>
          <a:p>
            <a:pPr lvl="1"/>
            <a:endParaRPr lang="en-US" dirty="0"/>
          </a:p>
        </p:txBody>
      </p:sp>
      <p:sp>
        <p:nvSpPr>
          <p:cNvPr id="6" name="Content Placeholder 5"/>
          <p:cNvSpPr>
            <a:spLocks noGrp="1"/>
          </p:cNvSpPr>
          <p:nvPr>
            <p:ph sz="quarter" idx="4"/>
          </p:nvPr>
        </p:nvSpPr>
        <p:spPr>
          <a:xfrm>
            <a:off x="4800600" y="2438400"/>
            <a:ext cx="3886200" cy="4114800"/>
          </a:xfrm>
        </p:spPr>
        <p:txBody>
          <a:bodyPr>
            <a:normAutofit fontScale="77500" lnSpcReduction="20000"/>
          </a:bodyPr>
          <a:lstStyle/>
          <a:p>
            <a:r>
              <a:rPr lang="en-US" dirty="0" smtClean="0"/>
              <a:t>Expand data collection</a:t>
            </a:r>
          </a:p>
          <a:p>
            <a:pPr lvl="1"/>
            <a:r>
              <a:rPr lang="en-US" dirty="0" smtClean="0"/>
              <a:t>Update form</a:t>
            </a:r>
          </a:p>
          <a:p>
            <a:pPr lvl="1"/>
            <a:r>
              <a:rPr lang="en-US" dirty="0" smtClean="0"/>
              <a:t>Create database</a:t>
            </a:r>
          </a:p>
          <a:p>
            <a:pPr lvl="1"/>
            <a:r>
              <a:rPr lang="en-US" dirty="0" smtClean="0"/>
              <a:t>Make available online</a:t>
            </a:r>
          </a:p>
          <a:p>
            <a:r>
              <a:rPr lang="en-US" dirty="0" smtClean="0"/>
              <a:t>Pre\Post test</a:t>
            </a:r>
          </a:p>
          <a:p>
            <a:r>
              <a:rPr lang="en-US" dirty="0" smtClean="0"/>
              <a:t>Satisfaction Survey</a:t>
            </a:r>
          </a:p>
          <a:p>
            <a:r>
              <a:rPr lang="en-US" dirty="0" smtClean="0"/>
              <a:t>Using EBP lessons</a:t>
            </a:r>
          </a:p>
          <a:p>
            <a:pPr lvl="1"/>
            <a:r>
              <a:rPr lang="en-US" dirty="0" smtClean="0"/>
              <a:t>Standardization</a:t>
            </a:r>
          </a:p>
          <a:p>
            <a:pPr lvl="1"/>
            <a:r>
              <a:rPr lang="en-US" dirty="0" smtClean="0"/>
              <a:t>“what works”</a:t>
            </a:r>
          </a:p>
          <a:p>
            <a:pPr lvl="1"/>
            <a:r>
              <a:rPr lang="en-US" dirty="0" smtClean="0"/>
              <a:t>Some are little to no cost to PRO</a:t>
            </a:r>
          </a:p>
          <a:p>
            <a:pPr lvl="2"/>
            <a:r>
              <a:rPr lang="en-US" dirty="0" smtClean="0"/>
              <a:t>Online available </a:t>
            </a:r>
            <a:endParaRPr lang="en-US" dirty="0"/>
          </a:p>
          <a:p>
            <a:endParaRPr lang="en-US" dirty="0"/>
          </a:p>
        </p:txBody>
      </p:sp>
      <p:sp>
        <p:nvSpPr>
          <p:cNvPr id="4" name="Text Placeholder 3"/>
          <p:cNvSpPr>
            <a:spLocks noGrp="1"/>
          </p:cNvSpPr>
          <p:nvPr>
            <p:ph type="body" sz="quarter" idx="1"/>
          </p:nvPr>
        </p:nvSpPr>
        <p:spPr/>
        <p:txBody>
          <a:bodyPr/>
          <a:lstStyle/>
          <a:p>
            <a:r>
              <a:rPr lang="en-US" dirty="0" smtClean="0"/>
              <a:t>Current PRO</a:t>
            </a:r>
            <a:endParaRPr lang="en-US" dirty="0"/>
          </a:p>
        </p:txBody>
      </p:sp>
      <p:sp>
        <p:nvSpPr>
          <p:cNvPr id="5" name="Text Placeholder 4"/>
          <p:cNvSpPr>
            <a:spLocks noGrp="1"/>
          </p:cNvSpPr>
          <p:nvPr>
            <p:ph type="body" sz="quarter" idx="3"/>
          </p:nvPr>
        </p:nvSpPr>
        <p:spPr>
          <a:solidFill>
            <a:schemeClr val="tx1"/>
          </a:solidFill>
        </p:spPr>
        <p:txBody>
          <a:bodyPr/>
          <a:lstStyle/>
          <a:p>
            <a:r>
              <a:rPr lang="en-US" dirty="0" smtClean="0"/>
              <a:t>Adding </a:t>
            </a:r>
            <a:r>
              <a:rPr lang="en-US" i="1" dirty="0" smtClean="0"/>
              <a:t>SOME</a:t>
            </a:r>
            <a:r>
              <a:rPr lang="en-US" dirty="0" smtClean="0"/>
              <a:t> EBP</a:t>
            </a:r>
            <a:endParaRPr lang="en-US" dirty="0"/>
          </a:p>
        </p:txBody>
      </p:sp>
    </p:spTree>
    <p:extLst>
      <p:ext uri="{BB962C8B-B14F-4D97-AF65-F5344CB8AC3E}">
        <p14:creationId xmlns:p14="http://schemas.microsoft.com/office/powerpoint/2010/main" val="30048341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Conclusion</a:t>
            </a:r>
            <a:endParaRPr lang="en-US" dirty="0">
              <a:solidFill>
                <a:schemeClr val="tx1"/>
              </a:solidFill>
            </a:endParaRPr>
          </a:p>
        </p:txBody>
      </p:sp>
      <p:sp>
        <p:nvSpPr>
          <p:cNvPr id="3" name="Content Placeholder 2"/>
          <p:cNvSpPr>
            <a:spLocks noGrp="1"/>
          </p:cNvSpPr>
          <p:nvPr>
            <p:ph sz="quarter" idx="1"/>
          </p:nvPr>
        </p:nvSpPr>
        <p:spPr/>
        <p:txBody>
          <a:bodyPr/>
          <a:lstStyle/>
          <a:p>
            <a:r>
              <a:rPr lang="en-US" dirty="0" smtClean="0"/>
              <a:t>CD</a:t>
            </a:r>
          </a:p>
          <a:p>
            <a:pPr lvl="1"/>
            <a:r>
              <a:rPr lang="en-US" dirty="0" smtClean="0"/>
              <a:t>Grant Writing Resources</a:t>
            </a:r>
          </a:p>
          <a:p>
            <a:pPr lvl="1"/>
            <a:r>
              <a:rPr lang="en-US" dirty="0"/>
              <a:t>Evidence Based Practices </a:t>
            </a:r>
            <a:r>
              <a:rPr lang="en-US" dirty="0" smtClean="0"/>
              <a:t>Resources</a:t>
            </a:r>
            <a:endParaRPr lang="en-US" dirty="0"/>
          </a:p>
          <a:p>
            <a:pPr lvl="1"/>
            <a:r>
              <a:rPr lang="en-US" dirty="0" smtClean="0"/>
              <a:t>Other Documents and Publications</a:t>
            </a:r>
          </a:p>
          <a:p>
            <a:endParaRPr lang="en-US" dirty="0"/>
          </a:p>
        </p:txBody>
      </p:sp>
    </p:spTree>
    <p:extLst>
      <p:ext uri="{BB962C8B-B14F-4D97-AF65-F5344CB8AC3E}">
        <p14:creationId xmlns:p14="http://schemas.microsoft.com/office/powerpoint/2010/main" val="5249585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Contact Information</a:t>
            </a:r>
            <a:endParaRPr lang="en-US" dirty="0">
              <a:solidFill>
                <a:schemeClr val="tx1"/>
              </a:solidFill>
            </a:endParaRPr>
          </a:p>
        </p:txBody>
      </p:sp>
      <p:sp>
        <p:nvSpPr>
          <p:cNvPr id="5" name="Content Placeholder 4"/>
          <p:cNvSpPr>
            <a:spLocks noGrp="1"/>
          </p:cNvSpPr>
          <p:nvPr>
            <p:ph sz="quarter" idx="2"/>
          </p:nvPr>
        </p:nvSpPr>
        <p:spPr>
          <a:xfrm>
            <a:off x="609600" y="2438400"/>
            <a:ext cx="3886200" cy="1447800"/>
          </a:xfrm>
        </p:spPr>
        <p:txBody>
          <a:bodyPr/>
          <a:lstStyle/>
          <a:p>
            <a:r>
              <a:rPr lang="en-US" sz="2400" dirty="0" smtClean="0">
                <a:hlinkClick r:id="rId3"/>
              </a:rPr>
              <a:t>Jessica.S.Napier@wv.gov</a:t>
            </a:r>
            <a:r>
              <a:rPr lang="en-US" sz="2400" dirty="0" smtClean="0"/>
              <a:t> </a:t>
            </a:r>
            <a:endParaRPr lang="en-US" sz="2400" dirty="0"/>
          </a:p>
          <a:p>
            <a:r>
              <a:rPr lang="en-US" sz="2400" dirty="0"/>
              <a:t>558-8814 </a:t>
            </a:r>
            <a:r>
              <a:rPr lang="en-US" sz="2400" dirty="0" err="1"/>
              <a:t>ext</a:t>
            </a:r>
            <a:r>
              <a:rPr lang="en-US" sz="2400" dirty="0"/>
              <a:t> 53325</a:t>
            </a:r>
          </a:p>
          <a:p>
            <a:endParaRPr lang="en-US" sz="2400" dirty="0"/>
          </a:p>
        </p:txBody>
      </p:sp>
      <p:sp>
        <p:nvSpPr>
          <p:cNvPr id="7" name="Content Placeholder 6"/>
          <p:cNvSpPr>
            <a:spLocks noGrp="1"/>
          </p:cNvSpPr>
          <p:nvPr>
            <p:ph sz="quarter" idx="4"/>
          </p:nvPr>
        </p:nvSpPr>
        <p:spPr>
          <a:xfrm>
            <a:off x="4800600" y="2438400"/>
            <a:ext cx="3886200" cy="1524000"/>
          </a:xfrm>
        </p:spPr>
        <p:txBody>
          <a:bodyPr/>
          <a:lstStyle/>
          <a:p>
            <a:r>
              <a:rPr lang="en-US" sz="2400" dirty="0" smtClean="0">
                <a:hlinkClick r:id="rId4"/>
              </a:rPr>
              <a:t>Stephen.M.Haas@wv.gov</a:t>
            </a:r>
            <a:endParaRPr lang="en-US" sz="2400" dirty="0" smtClean="0"/>
          </a:p>
          <a:p>
            <a:r>
              <a:rPr lang="en-US" sz="2400" dirty="0" smtClean="0"/>
              <a:t>558-8814 </a:t>
            </a:r>
            <a:r>
              <a:rPr lang="en-US" sz="2400" dirty="0" err="1" smtClean="0"/>
              <a:t>ext</a:t>
            </a:r>
            <a:r>
              <a:rPr lang="en-US" sz="2400" dirty="0" smtClean="0"/>
              <a:t> 53338</a:t>
            </a:r>
            <a:endParaRPr lang="en-US" sz="2400" dirty="0"/>
          </a:p>
        </p:txBody>
      </p:sp>
      <p:sp>
        <p:nvSpPr>
          <p:cNvPr id="4" name="Text Placeholder 3"/>
          <p:cNvSpPr>
            <a:spLocks noGrp="1"/>
          </p:cNvSpPr>
          <p:nvPr>
            <p:ph type="body" sz="quarter" idx="1"/>
          </p:nvPr>
        </p:nvSpPr>
        <p:spPr/>
        <p:txBody>
          <a:bodyPr/>
          <a:lstStyle/>
          <a:p>
            <a:r>
              <a:rPr lang="en-US" dirty="0"/>
              <a:t>Jessica Napier	</a:t>
            </a:r>
          </a:p>
        </p:txBody>
      </p:sp>
      <p:sp>
        <p:nvSpPr>
          <p:cNvPr id="6" name="Text Placeholder 5"/>
          <p:cNvSpPr>
            <a:spLocks noGrp="1"/>
          </p:cNvSpPr>
          <p:nvPr>
            <p:ph type="body" sz="quarter" idx="3"/>
          </p:nvPr>
        </p:nvSpPr>
        <p:spPr>
          <a:solidFill>
            <a:schemeClr val="tx1"/>
          </a:solidFill>
        </p:spPr>
        <p:txBody>
          <a:bodyPr/>
          <a:lstStyle/>
          <a:p>
            <a:r>
              <a:rPr lang="en-US" dirty="0" smtClean="0"/>
              <a:t>Stephen M. Haas</a:t>
            </a:r>
            <a:endParaRPr lang="en-US" dirty="0"/>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400" y="5759117"/>
            <a:ext cx="2653368" cy="858849"/>
          </a:xfrm>
          <a:prstGeom prst="rect">
            <a:avLst/>
          </a:prstGeom>
        </p:spPr>
      </p:pic>
      <p:sp>
        <p:nvSpPr>
          <p:cNvPr id="3" name="TextBox 2"/>
          <p:cNvSpPr txBox="1"/>
          <p:nvPr/>
        </p:nvSpPr>
        <p:spPr>
          <a:xfrm>
            <a:off x="685800" y="3505200"/>
            <a:ext cx="8001000" cy="2092881"/>
          </a:xfrm>
          <a:prstGeom prst="rect">
            <a:avLst/>
          </a:prstGeom>
          <a:solidFill>
            <a:schemeClr val="bg1"/>
          </a:solidFill>
          <a:ln w="69850">
            <a:solidFill>
              <a:schemeClr val="accent2">
                <a:lumMod val="75000"/>
              </a:schemeClr>
            </a:solidFill>
          </a:ln>
        </p:spPr>
        <p:txBody>
          <a:bodyPr wrap="square" rtlCol="0" anchor="ctr">
            <a:spAutoFit/>
          </a:bodyPr>
          <a:lstStyle/>
          <a:p>
            <a:pPr algn="ctr"/>
            <a:r>
              <a:rPr lang="en-US" sz="2800" b="1" dirty="0" smtClean="0">
                <a:solidFill>
                  <a:srgbClr val="009900"/>
                </a:solidFill>
              </a:rPr>
              <a:t>Important links:</a:t>
            </a:r>
          </a:p>
          <a:p>
            <a:pPr algn="ctr"/>
            <a:r>
              <a:rPr lang="en-US" sz="2800" b="1" dirty="0" smtClean="0">
                <a:solidFill>
                  <a:schemeClr val="accent2">
                    <a:lumMod val="75000"/>
                  </a:schemeClr>
                </a:solidFill>
                <a:hlinkClick r:id="rId6"/>
              </a:rPr>
              <a:t>www.djcs.wv.gov</a:t>
            </a:r>
            <a:endParaRPr lang="en-US" sz="2800" b="1" dirty="0" smtClean="0">
              <a:solidFill>
                <a:schemeClr val="accent2">
                  <a:lumMod val="75000"/>
                </a:schemeClr>
              </a:solidFill>
            </a:endParaRPr>
          </a:p>
          <a:p>
            <a:pPr algn="ctr"/>
            <a:r>
              <a:rPr lang="en-US" sz="2800" b="1" dirty="0" smtClean="0">
                <a:solidFill>
                  <a:schemeClr val="accent2">
                    <a:lumMod val="75000"/>
                  </a:schemeClr>
                </a:solidFill>
                <a:hlinkClick r:id="rId7"/>
              </a:rPr>
              <a:t>www.facebook.com/wvcjsac</a:t>
            </a:r>
            <a:endParaRPr lang="en-US" sz="2800" b="1" dirty="0" smtClean="0">
              <a:solidFill>
                <a:schemeClr val="accent2">
                  <a:lumMod val="75000"/>
                </a:schemeClr>
              </a:solidFill>
            </a:endParaRPr>
          </a:p>
          <a:p>
            <a:pPr algn="ctr"/>
            <a:r>
              <a:rPr lang="en-US" sz="2800" b="1" dirty="0" smtClean="0">
                <a:solidFill>
                  <a:schemeClr val="accent2">
                    <a:lumMod val="75000"/>
                  </a:schemeClr>
                </a:solidFill>
                <a:hlinkClick r:id="rId8"/>
              </a:rPr>
              <a:t>www.twitter.com/wvcjsac</a:t>
            </a:r>
            <a:endParaRPr lang="en-US" sz="2800" b="1" dirty="0" smtClean="0">
              <a:solidFill>
                <a:schemeClr val="accent2">
                  <a:lumMod val="75000"/>
                </a:schemeClr>
              </a:solidFill>
            </a:endParaRPr>
          </a:p>
          <a:p>
            <a:endParaRPr lang="en-US" dirty="0"/>
          </a:p>
        </p:txBody>
      </p:sp>
    </p:spTree>
    <p:extLst>
      <p:ext uri="{BB962C8B-B14F-4D97-AF65-F5344CB8AC3E}">
        <p14:creationId xmlns:p14="http://schemas.microsoft.com/office/powerpoint/2010/main" val="36394127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2200" y="1752600"/>
            <a:ext cx="6324600" cy="4343400"/>
          </a:xfrm>
          <a:prstGeom prst="rect">
            <a:avLst/>
          </a:prstGeom>
          <a:solidFill>
            <a:schemeClr val="bg1"/>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solidFill>
                  <a:schemeClr val="accent1"/>
                </a:solidFill>
              </a:rPr>
              <a:t>Thank you</a:t>
            </a:r>
            <a:endParaRPr lang="en-US" dirty="0">
              <a:solidFill>
                <a:schemeClr val="accent1"/>
              </a:solidFill>
            </a:endParaRPr>
          </a:p>
        </p:txBody>
      </p:sp>
      <p:sp>
        <p:nvSpPr>
          <p:cNvPr id="3" name="Text Placeholder 2"/>
          <p:cNvSpPr>
            <a:spLocks noGrp="1"/>
          </p:cNvSpPr>
          <p:nvPr>
            <p:ph type="body" idx="2"/>
          </p:nvPr>
        </p:nvSpPr>
        <p:spPr/>
        <p:txBody>
          <a:bodyPr/>
          <a:lstStyle/>
          <a:p>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4114800"/>
            <a:ext cx="5105400" cy="1795600"/>
          </a:xfrm>
          <a:prstGeom prst="rect">
            <a:avLst/>
          </a:prstGeom>
        </p:spPr>
      </p:pic>
      <p:pic>
        <p:nvPicPr>
          <p:cNvPr id="9" name="Content Placeholder 8"/>
          <p:cNvPicPr>
            <a:picLocks noGrp="1" noChangeAspect="1"/>
          </p:cNvPicPr>
          <p:nvPr>
            <p:ph sz="quarter" idx="1"/>
          </p:nvPr>
        </p:nvPicPr>
        <p:blipFill>
          <a:blip r:embed="rId4">
            <a:extLst>
              <a:ext uri="{28A0092B-C50C-407E-A947-70E740481C1C}">
                <a14:useLocalDpi xmlns:a14="http://schemas.microsoft.com/office/drawing/2010/main" val="0"/>
              </a:ext>
            </a:extLst>
          </a:blip>
          <a:stretch>
            <a:fillRect/>
          </a:stretch>
        </p:blipFill>
        <p:spPr>
          <a:xfrm>
            <a:off x="2755900" y="1828800"/>
            <a:ext cx="5270500" cy="1701800"/>
          </a:xfrm>
        </p:spPr>
      </p:pic>
    </p:spTree>
    <p:extLst>
      <p:ext uri="{BB962C8B-B14F-4D97-AF65-F5344CB8AC3E}">
        <p14:creationId xmlns:p14="http://schemas.microsoft.com/office/powerpoint/2010/main" val="24570714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990600"/>
          </a:xfrm>
        </p:spPr>
        <p:txBody>
          <a:bodyPr>
            <a:normAutofit/>
          </a:bodyPr>
          <a:lstStyle/>
          <a:p>
            <a:r>
              <a:rPr lang="en-US" dirty="0" smtClean="0">
                <a:solidFill>
                  <a:schemeClr val="tx1"/>
                </a:solidFill>
              </a:rPr>
              <a:t>Evidence Based Practices: the basics</a:t>
            </a:r>
            <a:endParaRPr lang="en-US" dirty="0">
              <a:solidFill>
                <a:schemeClr val="tx1"/>
              </a:solidFill>
            </a:endParaRPr>
          </a:p>
        </p:txBody>
      </p:sp>
      <p:sp>
        <p:nvSpPr>
          <p:cNvPr id="3" name="Content Placeholder 2"/>
          <p:cNvSpPr>
            <a:spLocks noGrp="1"/>
          </p:cNvSpPr>
          <p:nvPr>
            <p:ph sz="quarter" idx="1"/>
          </p:nvPr>
        </p:nvSpPr>
        <p:spPr>
          <a:xfrm>
            <a:off x="612648" y="1600199"/>
            <a:ext cx="8153400" cy="4848999"/>
          </a:xfrm>
        </p:spPr>
        <p:txBody>
          <a:bodyPr>
            <a:normAutofit fontScale="92500" lnSpcReduction="10000"/>
          </a:bodyPr>
          <a:lstStyle/>
          <a:p>
            <a:r>
              <a:rPr lang="en-US" dirty="0"/>
              <a:t>What is Evidence Based Practices?</a:t>
            </a:r>
          </a:p>
          <a:p>
            <a:pPr lvl="1"/>
            <a:r>
              <a:rPr lang="en-US" dirty="0" smtClean="0"/>
              <a:t>Evidence Based Practice (EBP) – definitions vary widely, but there are guidelines or criteria that can be used to assess the quality of evidence</a:t>
            </a:r>
          </a:p>
          <a:p>
            <a:pPr lvl="2"/>
            <a:r>
              <a:rPr lang="en-US" dirty="0"/>
              <a:t>“Evidence‐based practice (EBP) is the objective, balanced, and responsible use of current </a:t>
            </a:r>
            <a:r>
              <a:rPr lang="en-US" dirty="0" smtClean="0"/>
              <a:t>research and </a:t>
            </a:r>
            <a:r>
              <a:rPr lang="en-US" dirty="0"/>
              <a:t>the best available data to guide policy and practice decisions, such that outcomes for </a:t>
            </a:r>
            <a:r>
              <a:rPr lang="en-US" dirty="0" smtClean="0"/>
              <a:t>consumers are </a:t>
            </a:r>
            <a:r>
              <a:rPr lang="en-US" dirty="0"/>
              <a:t>improved</a:t>
            </a:r>
            <a:r>
              <a:rPr lang="en-US" dirty="0" smtClean="0"/>
              <a:t>.”</a:t>
            </a:r>
            <a:r>
              <a:rPr lang="en-US" baseline="30000" dirty="0" smtClean="0"/>
              <a:t>1</a:t>
            </a:r>
          </a:p>
          <a:p>
            <a:pPr lvl="2"/>
            <a:r>
              <a:rPr lang="en-US" dirty="0" smtClean="0"/>
              <a:t>“A </a:t>
            </a:r>
            <a:r>
              <a:rPr lang="en-US" dirty="0"/>
              <a:t>fundamental premise of the evidence-based movement </a:t>
            </a:r>
            <a:r>
              <a:rPr lang="en-US" dirty="0" smtClean="0"/>
              <a:t>is that </a:t>
            </a:r>
            <a:r>
              <a:rPr lang="en-US" dirty="0"/>
              <a:t>the information used to establish what works must </a:t>
            </a:r>
            <a:r>
              <a:rPr lang="en-US" dirty="0" smtClean="0"/>
              <a:t>be trustworthy </a:t>
            </a:r>
            <a:r>
              <a:rPr lang="en-US" dirty="0"/>
              <a:t>and credible</a:t>
            </a:r>
            <a:r>
              <a:rPr lang="en-US" dirty="0" smtClean="0"/>
              <a:t>.” (p.12) </a:t>
            </a:r>
            <a:r>
              <a:rPr lang="en-US" baseline="30000" dirty="0" smtClean="0"/>
              <a:t>2</a:t>
            </a:r>
          </a:p>
          <a:p>
            <a:pPr lvl="2"/>
            <a:r>
              <a:rPr lang="en-US" dirty="0" smtClean="0"/>
              <a:t>Evaluations that use the scientific method (randomization, control and experiment groups, etc.) provide the most evidence about a program’s effectiveness.</a:t>
            </a:r>
          </a:p>
          <a:p>
            <a:pPr marL="0" indent="0">
              <a:buNone/>
            </a:pPr>
            <a:endParaRPr lang="en-US" dirty="0"/>
          </a:p>
        </p:txBody>
      </p:sp>
      <p:sp>
        <p:nvSpPr>
          <p:cNvPr id="4" name="TextBox 3"/>
          <p:cNvSpPr txBox="1"/>
          <p:nvPr/>
        </p:nvSpPr>
        <p:spPr>
          <a:xfrm>
            <a:off x="152400" y="6380202"/>
            <a:ext cx="8915400" cy="553998"/>
          </a:xfrm>
          <a:prstGeom prst="rect">
            <a:avLst/>
          </a:prstGeom>
          <a:noFill/>
        </p:spPr>
        <p:txBody>
          <a:bodyPr wrap="square" rtlCol="0">
            <a:spAutoFit/>
          </a:bodyPr>
          <a:lstStyle/>
          <a:p>
            <a:r>
              <a:rPr lang="en-US" sz="1000" dirty="0" smtClean="0"/>
              <a:t>1 Information </a:t>
            </a:r>
            <a:r>
              <a:rPr lang="en-US" sz="1000" dirty="0"/>
              <a:t>obtained from DOJ; Institute of Corrections </a:t>
            </a:r>
            <a:r>
              <a:rPr lang="en-US" sz="1000" dirty="0" smtClean="0"/>
              <a:t>from http</a:t>
            </a:r>
            <a:r>
              <a:rPr lang="en-US" sz="1000" dirty="0"/>
              <a:t>://cjinstitute.org/files/Community_Corrections_BoxSet_Oct09.pdf p. 11‐13</a:t>
            </a:r>
            <a:r>
              <a:rPr lang="en-US" sz="1000" dirty="0" smtClean="0"/>
              <a:t>.</a:t>
            </a:r>
          </a:p>
          <a:p>
            <a:r>
              <a:rPr lang="en-US" sz="1000" dirty="0" smtClean="0"/>
              <a:t>2 </a:t>
            </a:r>
            <a:r>
              <a:rPr lang="en-US" sz="1000" dirty="0" err="1">
                <a:latin typeface="Calibri" pitchFamily="34" charset="0"/>
              </a:rPr>
              <a:t>Przybylski’s</a:t>
            </a:r>
            <a:r>
              <a:rPr lang="en-US" sz="1000" dirty="0">
                <a:latin typeface="Calibri" pitchFamily="34" charset="0"/>
              </a:rPr>
              <a:t> (2008) </a:t>
            </a:r>
            <a:r>
              <a:rPr lang="en-US" sz="1000" i="1" dirty="0">
                <a:latin typeface="Calibri" pitchFamily="34" charset="0"/>
              </a:rPr>
              <a:t>What Works: Effective Recidivism Reduction and Risk-Focused Prevention Programs</a:t>
            </a:r>
            <a:r>
              <a:rPr lang="en-US" sz="1000" dirty="0">
                <a:latin typeface="Calibri" pitchFamily="34" charset="0"/>
              </a:rPr>
              <a:t> prepared for the Commission on Criminal and Juvenile Justice</a:t>
            </a:r>
            <a:endParaRPr lang="en-US" sz="1000" i="1" dirty="0">
              <a:latin typeface="Calibri" pitchFamily="34" charset="0"/>
            </a:endParaRPr>
          </a:p>
          <a:p>
            <a:endParaRPr lang="en-US" sz="1000" dirty="0"/>
          </a:p>
        </p:txBody>
      </p:sp>
    </p:spTree>
    <p:extLst>
      <p:ext uri="{BB962C8B-B14F-4D97-AF65-F5344CB8AC3E}">
        <p14:creationId xmlns:p14="http://schemas.microsoft.com/office/powerpoint/2010/main" val="18227265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normAutofit fontScale="90000"/>
          </a:bodyPr>
          <a:lstStyle/>
          <a:p>
            <a:r>
              <a:rPr lang="en-US" dirty="0" smtClean="0">
                <a:solidFill>
                  <a:schemeClr val="tx1"/>
                </a:solidFill>
              </a:rPr>
              <a:t>Evidence Based Practices: the basics</a:t>
            </a:r>
            <a:endParaRPr lang="en-US" dirty="0">
              <a:solidFill>
                <a:schemeClr val="tx1"/>
              </a:solidFill>
            </a:endParaRPr>
          </a:p>
        </p:txBody>
      </p:sp>
      <p:sp>
        <p:nvSpPr>
          <p:cNvPr id="16" name="Text Placeholder 15"/>
          <p:cNvSpPr>
            <a:spLocks noGrp="1"/>
          </p:cNvSpPr>
          <p:nvPr>
            <p:ph type="body" idx="2"/>
          </p:nvPr>
        </p:nvSpPr>
        <p:spPr>
          <a:xfrm>
            <a:off x="609600" y="1752600"/>
            <a:ext cx="2057400" cy="4343400"/>
          </a:xfrm>
          <a:solidFill>
            <a:schemeClr val="tx1"/>
          </a:solidFill>
        </p:spPr>
        <p:txBody>
          <a:bodyPr anchor="ctr">
            <a:normAutofit/>
          </a:bodyPr>
          <a:lstStyle/>
          <a:p>
            <a:pPr algn="ctr"/>
            <a:r>
              <a:rPr lang="en-US" sz="3600" dirty="0" smtClean="0">
                <a:solidFill>
                  <a:schemeClr val="bg1"/>
                </a:solidFill>
              </a:rPr>
              <a:t>Levels of Research Pyramid </a:t>
            </a:r>
            <a:endParaRPr lang="en-US" sz="3600" dirty="0">
              <a:solidFill>
                <a:schemeClr val="bg1"/>
              </a:solidFill>
            </a:endParaRPr>
          </a:p>
        </p:txBody>
      </p:sp>
      <p:pic>
        <p:nvPicPr>
          <p:cNvPr id="2050"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a:fillRect/>
          </a:stretch>
        </p:blipFill>
        <p:spPr bwMode="auto">
          <a:xfrm>
            <a:off x="2669797" y="1859097"/>
            <a:ext cx="5785605" cy="4206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6200" y="6566356"/>
            <a:ext cx="8839200" cy="215444"/>
          </a:xfrm>
          <a:prstGeom prst="rect">
            <a:avLst/>
          </a:prstGeom>
          <a:noFill/>
        </p:spPr>
        <p:txBody>
          <a:bodyPr wrap="square" rtlCol="0">
            <a:spAutoFit/>
          </a:bodyPr>
          <a:lstStyle/>
          <a:p>
            <a:r>
              <a:rPr lang="en-US" sz="800" dirty="0" smtClean="0"/>
              <a:t>Pyramid example adapted from: </a:t>
            </a:r>
            <a:r>
              <a:rPr lang="en-US" sz="800" dirty="0"/>
              <a:t>Pierce County Council Performance Audit </a:t>
            </a:r>
            <a:r>
              <a:rPr lang="en-US" sz="800" dirty="0" smtClean="0"/>
              <a:t>Office http</a:t>
            </a:r>
            <a:r>
              <a:rPr lang="en-US" sz="800" dirty="0"/>
              <a:t>://www.co.pierce.wa.us/xml/abtus/plans/perf-audit/Evidence-Based_Practices_Report_Feb_27_2008.pdf</a:t>
            </a:r>
          </a:p>
        </p:txBody>
      </p:sp>
    </p:spTree>
    <p:extLst>
      <p:ext uri="{BB962C8B-B14F-4D97-AF65-F5344CB8AC3E}">
        <p14:creationId xmlns:p14="http://schemas.microsoft.com/office/powerpoint/2010/main" val="9853208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5181600"/>
          </a:xfrm>
        </p:spPr>
        <p:txBody>
          <a:bodyPr>
            <a:normAutofit fontScale="92500"/>
          </a:bodyPr>
          <a:lstStyle/>
          <a:p>
            <a:r>
              <a:rPr lang="en-US" dirty="0" smtClean="0"/>
              <a:t>Evidence Based Practice Key Terms</a:t>
            </a:r>
          </a:p>
          <a:p>
            <a:pPr lvl="1"/>
            <a:r>
              <a:rPr lang="en-US" b="1" dirty="0" smtClean="0"/>
              <a:t>Fidelity</a:t>
            </a:r>
            <a:r>
              <a:rPr lang="en-US" dirty="0" smtClean="0"/>
              <a:t> – relates to “how well” a program was implemented</a:t>
            </a:r>
          </a:p>
          <a:p>
            <a:pPr lvl="2"/>
            <a:r>
              <a:rPr lang="en-US" sz="2600" dirty="0" smtClean="0"/>
              <a:t>Program effectiveness</a:t>
            </a:r>
          </a:p>
          <a:p>
            <a:pPr lvl="3"/>
            <a:r>
              <a:rPr lang="en-US" sz="2400" dirty="0" smtClean="0"/>
              <a:t>Performance measurements</a:t>
            </a:r>
          </a:p>
          <a:p>
            <a:pPr lvl="3"/>
            <a:r>
              <a:rPr lang="en-US" sz="2400" dirty="0" smtClean="0"/>
              <a:t>Feedback </a:t>
            </a:r>
          </a:p>
          <a:p>
            <a:pPr lvl="2"/>
            <a:r>
              <a:rPr lang="en-US" sz="2600" dirty="0" smtClean="0"/>
              <a:t>Program integrity? </a:t>
            </a:r>
          </a:p>
          <a:p>
            <a:pPr lvl="3"/>
            <a:r>
              <a:rPr lang="en-US" sz="2400" dirty="0" smtClean="0"/>
              <a:t>Was program or model implemented as it was designed?</a:t>
            </a:r>
            <a:endParaRPr lang="en-US" sz="2400" dirty="0"/>
          </a:p>
          <a:p>
            <a:r>
              <a:rPr lang="en-US" b="1" dirty="0" smtClean="0"/>
              <a:t>Innovation </a:t>
            </a:r>
          </a:p>
          <a:p>
            <a:pPr lvl="1"/>
            <a:r>
              <a:rPr lang="en-US" dirty="0" smtClean="0"/>
              <a:t>Components or characteristics of successful/effective programs</a:t>
            </a:r>
          </a:p>
          <a:p>
            <a:pPr lvl="1"/>
            <a:r>
              <a:rPr lang="en-US" dirty="0" smtClean="0"/>
              <a:t>Based on theory</a:t>
            </a:r>
          </a:p>
          <a:p>
            <a:pPr lvl="1"/>
            <a:endParaRPr lang="en-US" dirty="0"/>
          </a:p>
        </p:txBody>
      </p:sp>
      <p:sp>
        <p:nvSpPr>
          <p:cNvPr id="5" name="Title 1"/>
          <p:cNvSpPr>
            <a:spLocks noGrp="1"/>
          </p:cNvSpPr>
          <p:nvPr>
            <p:ph type="title"/>
          </p:nvPr>
        </p:nvSpPr>
        <p:spPr/>
        <p:txBody>
          <a:bodyPr>
            <a:normAutofit/>
          </a:bodyPr>
          <a:lstStyle/>
          <a:p>
            <a:r>
              <a:rPr lang="en-US" dirty="0" smtClean="0">
                <a:solidFill>
                  <a:schemeClr val="tx1"/>
                </a:solidFill>
              </a:rPr>
              <a:t>Evidence Based Practices: the basics</a:t>
            </a:r>
            <a:endParaRPr lang="en-US" dirty="0">
              <a:solidFill>
                <a:schemeClr val="tx1"/>
              </a:solidFill>
            </a:endParaRPr>
          </a:p>
        </p:txBody>
      </p:sp>
    </p:spTree>
    <p:extLst>
      <p:ext uri="{BB962C8B-B14F-4D97-AF65-F5344CB8AC3E}">
        <p14:creationId xmlns:p14="http://schemas.microsoft.com/office/powerpoint/2010/main" val="2757550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12648" y="1600200"/>
            <a:ext cx="8153400" cy="5105400"/>
          </a:xfrm>
        </p:spPr>
        <p:txBody>
          <a:bodyPr>
            <a:normAutofit/>
          </a:bodyPr>
          <a:lstStyle/>
          <a:p>
            <a:r>
              <a:rPr lang="en-US" b="1" dirty="0"/>
              <a:t>Benefits of EBP	</a:t>
            </a:r>
          </a:p>
          <a:p>
            <a:pPr lvl="1"/>
            <a:r>
              <a:rPr lang="en-US" dirty="0" smtClean="0"/>
              <a:t>Budget </a:t>
            </a:r>
            <a:r>
              <a:rPr lang="en-US" dirty="0"/>
              <a:t>cuts = </a:t>
            </a:r>
            <a:r>
              <a:rPr lang="en-US" dirty="0" smtClean="0"/>
              <a:t>funding </a:t>
            </a:r>
            <a:r>
              <a:rPr lang="en-US" dirty="0"/>
              <a:t>cuts by committees</a:t>
            </a:r>
          </a:p>
          <a:p>
            <a:pPr lvl="1"/>
            <a:r>
              <a:rPr lang="en-US" dirty="0" smtClean="0"/>
              <a:t>Want </a:t>
            </a:r>
            <a:r>
              <a:rPr lang="en-US" dirty="0"/>
              <a:t>biggest </a:t>
            </a:r>
            <a:r>
              <a:rPr lang="en-US" dirty="0" smtClean="0"/>
              <a:t>bang </a:t>
            </a:r>
            <a:r>
              <a:rPr lang="en-US" dirty="0"/>
              <a:t>for </a:t>
            </a:r>
            <a:r>
              <a:rPr lang="en-US" dirty="0" smtClean="0"/>
              <a:t>buck</a:t>
            </a:r>
          </a:p>
          <a:p>
            <a:pPr lvl="2"/>
            <a:r>
              <a:rPr lang="en-US" dirty="0"/>
              <a:t>Aids in making financial decisions</a:t>
            </a:r>
          </a:p>
          <a:p>
            <a:pPr lvl="2"/>
            <a:r>
              <a:rPr lang="en-US" dirty="0"/>
              <a:t>Use practices that have proven to be effective</a:t>
            </a:r>
          </a:p>
          <a:p>
            <a:pPr lvl="1"/>
            <a:r>
              <a:rPr lang="en-US" dirty="0" smtClean="0"/>
              <a:t>Data </a:t>
            </a:r>
            <a:r>
              <a:rPr lang="en-US" dirty="0"/>
              <a:t>driven decision </a:t>
            </a:r>
            <a:r>
              <a:rPr lang="en-US" dirty="0" smtClean="0"/>
              <a:t>making allows for more efficient spending of funds</a:t>
            </a:r>
            <a:endParaRPr lang="en-US" dirty="0"/>
          </a:p>
          <a:p>
            <a:pPr lvl="1"/>
            <a:r>
              <a:rPr lang="en-US" dirty="0" smtClean="0"/>
              <a:t>Fosters </a:t>
            </a:r>
            <a:r>
              <a:rPr lang="en-US" dirty="0"/>
              <a:t>collaboration among programs</a:t>
            </a:r>
          </a:p>
          <a:p>
            <a:pPr lvl="2"/>
            <a:r>
              <a:rPr lang="en-US" dirty="0"/>
              <a:t>Partnerships can be beneficial and save funds</a:t>
            </a:r>
          </a:p>
          <a:p>
            <a:pPr lvl="2"/>
            <a:r>
              <a:rPr lang="en-US" dirty="0" smtClean="0"/>
              <a:t>Productive partnerships also allow for programs to apply for funds they normally would not have qualified for also.</a:t>
            </a:r>
            <a:endParaRPr lang="en-US" dirty="0"/>
          </a:p>
        </p:txBody>
      </p:sp>
      <p:sp>
        <p:nvSpPr>
          <p:cNvPr id="4" name="Title 1"/>
          <p:cNvSpPr>
            <a:spLocks noGrp="1"/>
          </p:cNvSpPr>
          <p:nvPr>
            <p:ph type="title"/>
          </p:nvPr>
        </p:nvSpPr>
        <p:spPr/>
        <p:txBody>
          <a:bodyPr>
            <a:normAutofit/>
          </a:bodyPr>
          <a:lstStyle/>
          <a:p>
            <a:r>
              <a:rPr lang="en-US" dirty="0" smtClean="0">
                <a:solidFill>
                  <a:schemeClr val="tx1"/>
                </a:solidFill>
              </a:rPr>
              <a:t>Evidence Based Practices: the basics</a:t>
            </a:r>
            <a:endParaRPr lang="en-US" dirty="0">
              <a:solidFill>
                <a:schemeClr val="tx1"/>
              </a:solidFill>
            </a:endParaRPr>
          </a:p>
        </p:txBody>
      </p:sp>
    </p:spTree>
    <p:extLst>
      <p:ext uri="{BB962C8B-B14F-4D97-AF65-F5344CB8AC3E}">
        <p14:creationId xmlns:p14="http://schemas.microsoft.com/office/powerpoint/2010/main" val="35116335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612648" y="1600200"/>
            <a:ext cx="8153400" cy="5181600"/>
          </a:xfrm>
        </p:spPr>
        <p:txBody>
          <a:bodyPr>
            <a:normAutofit/>
          </a:bodyPr>
          <a:lstStyle/>
          <a:p>
            <a:r>
              <a:rPr lang="en-US" b="1" dirty="0"/>
              <a:t>Benefits of </a:t>
            </a:r>
            <a:r>
              <a:rPr lang="en-US" b="1" dirty="0" smtClean="0"/>
              <a:t>EBP (continued)</a:t>
            </a:r>
          </a:p>
          <a:p>
            <a:pPr lvl="1"/>
            <a:r>
              <a:rPr lang="en-US" dirty="0"/>
              <a:t>Sustainability </a:t>
            </a:r>
            <a:r>
              <a:rPr lang="en-US" dirty="0" smtClean="0"/>
              <a:t>Plans</a:t>
            </a:r>
          </a:p>
          <a:p>
            <a:pPr lvl="2"/>
            <a:r>
              <a:rPr lang="en-US" dirty="0" smtClean="0"/>
              <a:t>Place a limit on the amount of time or funds available to a program</a:t>
            </a:r>
          </a:p>
          <a:p>
            <a:pPr lvl="2"/>
            <a:r>
              <a:rPr lang="en-US" dirty="0" smtClean="0"/>
              <a:t>Grantees to seek aid from other funding sources</a:t>
            </a:r>
          </a:p>
          <a:p>
            <a:pPr lvl="2"/>
            <a:r>
              <a:rPr lang="en-US" dirty="0" smtClean="0"/>
              <a:t>Allows </a:t>
            </a:r>
            <a:r>
              <a:rPr lang="en-US" dirty="0"/>
              <a:t>for more programs to receive funds over time therefore increasing the number of programs available to the public (funds are not wrapped up in same programs</a:t>
            </a:r>
            <a:r>
              <a:rPr lang="en-US" dirty="0" smtClean="0"/>
              <a:t>)</a:t>
            </a:r>
          </a:p>
          <a:p>
            <a:pPr lvl="3"/>
            <a:r>
              <a:rPr lang="en-US" sz="2200" dirty="0" smtClean="0"/>
              <a:t>More funds for more programs </a:t>
            </a:r>
          </a:p>
          <a:p>
            <a:pPr lvl="3"/>
            <a:r>
              <a:rPr lang="en-US" sz="2200" dirty="0" smtClean="0"/>
              <a:t>More funds for more services</a:t>
            </a:r>
            <a:endParaRPr lang="en-US" sz="2200" dirty="0"/>
          </a:p>
          <a:p>
            <a:pPr lvl="1">
              <a:buClr>
                <a:srgbClr val="000000"/>
              </a:buClr>
            </a:pPr>
            <a:r>
              <a:rPr lang="en-US" dirty="0">
                <a:solidFill>
                  <a:prstClr val="black"/>
                </a:solidFill>
              </a:rPr>
              <a:t>Federal Requirement (now or in future)</a:t>
            </a:r>
          </a:p>
          <a:p>
            <a:pPr marL="0" indent="0">
              <a:buNone/>
            </a:pPr>
            <a:endParaRPr lang="en-US" dirty="0"/>
          </a:p>
        </p:txBody>
      </p:sp>
      <p:sp>
        <p:nvSpPr>
          <p:cNvPr id="4" name="Title 1"/>
          <p:cNvSpPr txBox="1">
            <a:spLocks/>
          </p:cNvSpPr>
          <p:nvPr/>
        </p:nvSpPr>
        <p:spPr>
          <a:xfrm>
            <a:off x="765048" y="381000"/>
            <a:ext cx="8153400" cy="990600"/>
          </a:xfrm>
          <a:prstGeom prst="rect">
            <a:avLst/>
          </a:prstGeom>
        </p:spPr>
        <p:txBody>
          <a:bodyPr vert="horz" anchor="ctr">
            <a:normAutofit/>
          </a:bodyPr>
          <a:lstStyle>
            <a:lvl1pPr algn="l" rtl="0" eaLnBrk="1" latinLnBrk="0" hangingPunct="1">
              <a:spcBef>
                <a:spcPct val="0"/>
              </a:spcBef>
              <a:buNone/>
              <a:defRPr kumimoji="0" sz="4400" kern="1200">
                <a:solidFill>
                  <a:schemeClr val="tx2"/>
                </a:solidFill>
                <a:latin typeface="+mj-lt"/>
                <a:ea typeface="+mj-ea"/>
                <a:cs typeface="+mj-cs"/>
              </a:defRPr>
            </a:lvl1pPr>
          </a:lstStyle>
          <a:p>
            <a:r>
              <a:rPr lang="en-US" smtClean="0">
                <a:solidFill>
                  <a:schemeClr val="tx1"/>
                </a:solidFill>
              </a:rPr>
              <a:t>Evidence Based Practices: the basics</a:t>
            </a:r>
            <a:endParaRPr lang="en-US" dirty="0">
              <a:solidFill>
                <a:schemeClr val="tx1"/>
              </a:solidFill>
            </a:endParaRPr>
          </a:p>
        </p:txBody>
      </p:sp>
    </p:spTree>
    <p:extLst>
      <p:ext uri="{BB962C8B-B14F-4D97-AF65-F5344CB8AC3E}">
        <p14:creationId xmlns:p14="http://schemas.microsoft.com/office/powerpoint/2010/main" val="11903150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idx="1"/>
          </p:nvPr>
        </p:nvSpPr>
        <p:spPr/>
        <p:txBody>
          <a:bodyPr/>
          <a:lstStyle/>
          <a:p>
            <a:endParaRPr lang="en-US" dirty="0"/>
          </a:p>
        </p:txBody>
      </p:sp>
      <p:sp>
        <p:nvSpPr>
          <p:cNvPr id="2" name="Title 1"/>
          <p:cNvSpPr>
            <a:spLocks noGrp="1"/>
          </p:cNvSpPr>
          <p:nvPr>
            <p:ph type="title"/>
          </p:nvPr>
        </p:nvSpPr>
        <p:spPr/>
        <p:txBody>
          <a:bodyPr>
            <a:normAutofit fontScale="90000"/>
          </a:bodyPr>
          <a:lstStyle/>
          <a:p>
            <a:r>
              <a:rPr lang="en-US" dirty="0">
                <a:solidFill>
                  <a:schemeClr val="bg1"/>
                </a:solidFill>
              </a:rPr>
              <a:t>Grant Administration in an Evidence Based Environment</a:t>
            </a:r>
          </a:p>
        </p:txBody>
      </p:sp>
    </p:spTree>
    <p:extLst>
      <p:ext uri="{BB962C8B-B14F-4D97-AF65-F5344CB8AC3E}">
        <p14:creationId xmlns:p14="http://schemas.microsoft.com/office/powerpoint/2010/main" val="16389923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green &amp; khaki">
      <a:dk1>
        <a:sysClr val="windowText" lastClr="000000"/>
      </a:dk1>
      <a:lt1>
        <a:sysClr val="window" lastClr="FFFFFF"/>
      </a:lt1>
      <a:dk2>
        <a:srgbClr val="E2DEBB"/>
      </a:dk2>
      <a:lt2>
        <a:srgbClr val="ECEDD1"/>
      </a:lt2>
      <a:accent1>
        <a:srgbClr val="000000"/>
      </a:accent1>
      <a:accent2>
        <a:srgbClr val="235F2E"/>
      </a:accent2>
      <a:accent3>
        <a:srgbClr val="B5AE53"/>
      </a:accent3>
      <a:accent4>
        <a:srgbClr val="848058"/>
      </a:accent4>
      <a:accent5>
        <a:srgbClr val="E8B54D"/>
      </a:accent5>
      <a:accent6>
        <a:srgbClr val="7F7F7F"/>
      </a:accent6>
      <a:hlink>
        <a:srgbClr val="CCCC00"/>
      </a:hlink>
      <a:folHlink>
        <a:srgbClr val="00000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326A6FDFCC8484B92A1A5663504B88E" ma:contentTypeVersion="1" ma:contentTypeDescription="Create a new document." ma:contentTypeScope="" ma:versionID="8c8920269900d7b86847765d0ea7ab6c">
  <xsd:schema xmlns:xsd="http://www.w3.org/2001/XMLSchema" xmlns:xs="http://www.w3.org/2001/XMLSchema" xmlns:p="http://schemas.microsoft.com/office/2006/metadata/properties" xmlns:ns1="http://schemas.microsoft.com/sharepoint/v3" targetNamespace="http://schemas.microsoft.com/office/2006/metadata/properties" ma:root="true" ma:fieldsID="402bffbb04b91fa53de2f45586d7a7b4"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internalName="PublishingStartDate">
      <xsd:simpleType>
        <xsd:restriction base="dms:Unknown"/>
      </xsd:simpleType>
    </xsd:element>
    <xsd:element name="PublishingExpirationDate" ma:index="9" nillable="true" ma:displayName="Scheduling End Date" ma:description=""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DepartmentNam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57A0B3-1168-41E3-BAED-993ECBBA3E38}"/>
</file>

<file path=customXml/itemProps2.xml><?xml version="1.0" encoding="utf-8"?>
<ds:datastoreItem xmlns:ds="http://schemas.openxmlformats.org/officeDocument/2006/customXml" ds:itemID="{834209B3-56BD-419A-8AAF-60B6AC0319C3}"/>
</file>

<file path=customXml/itemProps3.xml><?xml version="1.0" encoding="utf-8"?>
<ds:datastoreItem xmlns:ds="http://schemas.openxmlformats.org/officeDocument/2006/customXml" ds:itemID="{107A861E-E93B-401D-8910-685DCE353566}"/>
</file>

<file path=docProps/app.xml><?xml version="1.0" encoding="utf-8"?>
<Properties xmlns="http://schemas.openxmlformats.org/officeDocument/2006/extended-properties" xmlns:vt="http://schemas.openxmlformats.org/officeDocument/2006/docPropsVTypes">
  <Template>Median</Template>
  <TotalTime>2886</TotalTime>
  <Words>2053</Words>
  <Application>Microsoft Office PowerPoint</Application>
  <PresentationFormat>On-screen Show (4:3)</PresentationFormat>
  <Paragraphs>280</Paragraphs>
  <Slides>34</Slides>
  <Notes>34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Median</vt:lpstr>
      <vt:lpstr>Strategic Planning in an evidence based environment  Jessica Napier Justice Center for Evidence Based Practice</vt:lpstr>
      <vt:lpstr>Discussion Points</vt:lpstr>
      <vt:lpstr>Evidence Base Practices: the basics </vt:lpstr>
      <vt:lpstr>Evidence Based Practices: the basics</vt:lpstr>
      <vt:lpstr>Evidence Based Practices: the basics</vt:lpstr>
      <vt:lpstr>Evidence Based Practices: the basics</vt:lpstr>
      <vt:lpstr>Evidence Based Practices: the basics</vt:lpstr>
      <vt:lpstr>PowerPoint Presentation</vt:lpstr>
      <vt:lpstr>Grant Administration in an Evidence Based Environment</vt:lpstr>
      <vt:lpstr>Grant Administration in an Evidence Based Environment</vt:lpstr>
      <vt:lpstr>Grant Administration in an Evidence Based Environment</vt:lpstr>
      <vt:lpstr>Grant Administration in an Evidence Based Environment</vt:lpstr>
      <vt:lpstr>Grant Administration in an Evidence Based Environment</vt:lpstr>
      <vt:lpstr>Performance Measurements vs. Evaluation</vt:lpstr>
      <vt:lpstr>Performance Measurement vs. Evaluation</vt:lpstr>
      <vt:lpstr>Performance Measurement vs. Evaluation Answers the questions…</vt:lpstr>
      <vt:lpstr>Performance Measurement vs. Evaluation Similarities and Differences</vt:lpstr>
      <vt:lpstr>Performance Measurement vs. Evaluation</vt:lpstr>
      <vt:lpstr>Performance Measurement vs. Evaluation</vt:lpstr>
      <vt:lpstr>Performance Measurement:  A closer look</vt:lpstr>
      <vt:lpstr>Performance Measurement:  A closer look</vt:lpstr>
      <vt:lpstr>Performance Measurement:  A closer look</vt:lpstr>
      <vt:lpstr>Performance Measurement:  A closer look</vt:lpstr>
      <vt:lpstr>Key Terms Associated with Performance Measurement </vt:lpstr>
      <vt:lpstr>Key Terms Examined</vt:lpstr>
      <vt:lpstr>Key Terms Examined1</vt:lpstr>
      <vt:lpstr>Reflection</vt:lpstr>
      <vt:lpstr>Reflection</vt:lpstr>
      <vt:lpstr>Reflection</vt:lpstr>
      <vt:lpstr>Reflection</vt:lpstr>
      <vt:lpstr>Transitioning to EBP: Example</vt:lpstr>
      <vt:lpstr>Conclusion</vt:lpstr>
      <vt:lpstr>Contact Information</vt:lpstr>
      <vt:lpstr>Thank you</vt:lpstr>
    </vt:vector>
  </TitlesOfParts>
  <Company>West Virginia Office of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Napier, Jessica S</dc:creator>
  <cp:lastModifiedBy>Napier, Jessica S</cp:lastModifiedBy>
  <cp:revision>120</cp:revision>
  <cp:lastPrinted>2011-09-20T18:07:46Z</cp:lastPrinted>
  <dcterms:created xsi:type="dcterms:W3CDTF">2011-08-22T12:00:01Z</dcterms:created>
  <dcterms:modified xsi:type="dcterms:W3CDTF">2011-09-20T18:50:24Z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0x0101008326A6FDFCC8484B92A1A5663504B88E</vt:lpwstr>
  </property>
</Properties>
</file>